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65938" cy="9998075"/>
  <p:embeddedFontLst>
    <p:embeddedFont>
      <p:font typeface="Calibri" panose="020F0502020204030204" pitchFamily="34" charset="0"/>
      <p:regular r:id="rId11"/>
      <p:bold r:id="rId12"/>
      <p:italic r:id="rId13"/>
      <p:boldItalic r:id="rId14"/>
    </p:embeddedFont>
    <p:embeddedFont>
      <p:font typeface="Lato Black" panose="020F0502020204030203" pitchFamily="34"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bjygjBCrC8u2AYstscQFY5IcL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86AC2D-4173-4FEC-98F1-BC3CBFE6986F}">
  <a:tblStyle styleId="{D786AC2D-4173-4FEC-98F1-BC3CBFE6986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2.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5240" cy="501640"/>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09" y="0"/>
            <a:ext cx="2975240" cy="501640"/>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96437"/>
            <a:ext cx="2975240" cy="501639"/>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71" name="Google Shape;71;p2: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ith Header Bar">
  <p:cSld name="With Header Bar">
    <p:spTree>
      <p:nvGrpSpPr>
        <p:cNvPr id="1" name="Shape 15"/>
        <p:cNvGrpSpPr/>
        <p:nvPr/>
      </p:nvGrpSpPr>
      <p:grpSpPr>
        <a:xfrm>
          <a:off x="0" y="0"/>
          <a:ext cx="0" cy="0"/>
          <a:chOff x="0" y="0"/>
          <a:chExt cx="0" cy="0"/>
        </a:xfrm>
      </p:grpSpPr>
      <p:sp>
        <p:nvSpPr>
          <p:cNvPr id="16" name="Google Shape;16;p10"/>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0"/>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0"/>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10" descr="A picture containing drawing, light&#10;&#10;Description automatically generated"/>
          <p:cNvPicPr preferRelativeResize="0"/>
          <p:nvPr/>
        </p:nvPicPr>
        <p:blipFill rotWithShape="1">
          <a:blip r:embed="rId2">
            <a:alphaModFix/>
          </a:blip>
          <a:srcRect/>
          <a:stretch/>
        </p:blipFill>
        <p:spPr>
          <a:xfrm>
            <a:off x="10058399" y="6466169"/>
            <a:ext cx="1985819" cy="295699"/>
          </a:xfrm>
          <a:prstGeom prst="rect">
            <a:avLst/>
          </a:prstGeom>
          <a:noFill/>
          <a:ln>
            <a:noFill/>
          </a:ln>
        </p:spPr>
      </p:pic>
      <p:sp>
        <p:nvSpPr>
          <p:cNvPr id="21" name="Google Shape;21;p10"/>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Black"/>
              <a:buNone/>
              <a:defRPr sz="3200"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i="0" u="none" strike="noStrike" cap="none">
                <a:solidFill>
                  <a:schemeClr val="lt1"/>
                </a:solidFill>
                <a:latin typeface="Calibri"/>
                <a:ea typeface="Calibri"/>
                <a:cs typeface="Calibri"/>
                <a:sym typeface="Calibri"/>
              </a:defRPr>
            </a:lvl1pPr>
            <a:lvl2pPr marL="0" lvl="1" indent="0" algn="l">
              <a:spcBef>
                <a:spcPts val="0"/>
              </a:spcBef>
              <a:buNone/>
              <a:defRPr sz="1800" b="0" i="0" u="none" strike="noStrike" cap="none">
                <a:solidFill>
                  <a:schemeClr val="lt1"/>
                </a:solidFill>
                <a:latin typeface="Calibri"/>
                <a:ea typeface="Calibri"/>
                <a:cs typeface="Calibri"/>
                <a:sym typeface="Calibri"/>
              </a:defRPr>
            </a:lvl2pPr>
            <a:lvl3pPr marL="0" lvl="2" indent="0" algn="l">
              <a:spcBef>
                <a:spcPts val="0"/>
              </a:spcBef>
              <a:buNone/>
              <a:defRPr sz="1800" b="0" i="0" u="none" strike="noStrike" cap="none">
                <a:solidFill>
                  <a:schemeClr val="lt1"/>
                </a:solidFill>
                <a:latin typeface="Calibri"/>
                <a:ea typeface="Calibri"/>
                <a:cs typeface="Calibri"/>
                <a:sym typeface="Calibri"/>
              </a:defRPr>
            </a:lvl3pPr>
            <a:lvl4pPr marL="0" lvl="3" indent="0" algn="l">
              <a:spcBef>
                <a:spcPts val="0"/>
              </a:spcBef>
              <a:buNone/>
              <a:defRPr sz="1800" b="0" i="0" u="none" strike="noStrike" cap="none">
                <a:solidFill>
                  <a:schemeClr val="lt1"/>
                </a:solidFill>
                <a:latin typeface="Calibri"/>
                <a:ea typeface="Calibri"/>
                <a:cs typeface="Calibri"/>
                <a:sym typeface="Calibri"/>
              </a:defRPr>
            </a:lvl4pPr>
            <a:lvl5pPr marL="0" lvl="4" indent="0" algn="l">
              <a:spcBef>
                <a:spcPts val="0"/>
              </a:spcBef>
              <a:buNone/>
              <a:defRPr sz="1800" b="0" i="0" u="none" strike="noStrike" cap="none">
                <a:solidFill>
                  <a:schemeClr val="lt1"/>
                </a:solidFill>
                <a:latin typeface="Calibri"/>
                <a:ea typeface="Calibri"/>
                <a:cs typeface="Calibri"/>
                <a:sym typeface="Calibri"/>
              </a:defRPr>
            </a:lvl5pPr>
            <a:lvl6pPr marL="0" lvl="5" indent="0" algn="l">
              <a:spcBef>
                <a:spcPts val="0"/>
              </a:spcBef>
              <a:buNone/>
              <a:defRPr sz="1800" b="0" i="0" u="none" strike="noStrike" cap="none">
                <a:solidFill>
                  <a:schemeClr val="lt1"/>
                </a:solidFill>
                <a:latin typeface="Calibri"/>
                <a:ea typeface="Calibri"/>
                <a:cs typeface="Calibri"/>
                <a:sym typeface="Calibri"/>
              </a:defRPr>
            </a:lvl6pPr>
            <a:lvl7pPr marL="0" lvl="6" indent="0" algn="l">
              <a:spcBef>
                <a:spcPts val="0"/>
              </a:spcBef>
              <a:buNone/>
              <a:defRPr sz="1800" b="0" i="0" u="none" strike="noStrike" cap="none">
                <a:solidFill>
                  <a:schemeClr val="lt1"/>
                </a:solidFill>
                <a:latin typeface="Calibri"/>
                <a:ea typeface="Calibri"/>
                <a:cs typeface="Calibri"/>
                <a:sym typeface="Calibri"/>
              </a:defRPr>
            </a:lvl7pPr>
            <a:lvl8pPr marL="0" lvl="7" indent="0" algn="l">
              <a:spcBef>
                <a:spcPts val="0"/>
              </a:spcBef>
              <a:buNone/>
              <a:defRPr sz="1800" b="0" i="0" u="none" strike="noStrike" cap="none">
                <a:solidFill>
                  <a:schemeClr val="lt1"/>
                </a:solidFill>
                <a:latin typeface="Calibri"/>
                <a:ea typeface="Calibri"/>
                <a:cs typeface="Calibri"/>
                <a:sym typeface="Calibri"/>
              </a:defRPr>
            </a:lvl8pPr>
            <a:lvl9pPr marL="0" lvl="8" indent="0" algn="l">
              <a:spcBef>
                <a:spcPts val="0"/>
              </a:spcBef>
              <a:buNone/>
              <a:defRPr sz="18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23" name="Google Shape;23;p10"/>
          <p:cNvSpPr txBox="1">
            <a:spLocks noGrp="1"/>
          </p:cNvSpPr>
          <p:nvPr>
            <p:ph type="body" idx="1"/>
          </p:nvPr>
        </p:nvSpPr>
        <p:spPr>
          <a:xfrm>
            <a:off x="1498600" y="520700"/>
            <a:ext cx="10515484" cy="387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 Side Bar" type="blank">
  <p:cSld name="BLANK">
    <p:spTree>
      <p:nvGrpSpPr>
        <p:cNvPr id="1" name="Shape 24"/>
        <p:cNvGrpSpPr/>
        <p:nvPr/>
      </p:nvGrpSpPr>
      <p:grpSpPr>
        <a:xfrm>
          <a:off x="0" y="0"/>
          <a:ext cx="0" cy="0"/>
          <a:chOff x="0" y="0"/>
          <a:chExt cx="0" cy="0"/>
        </a:xfrm>
      </p:grpSpPr>
      <p:sp>
        <p:nvSpPr>
          <p:cNvPr id="25" name="Google Shape;25;p11"/>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11" descr="A picture containing drawing, light&#10;&#10;Description automatically generated"/>
          <p:cNvPicPr preferRelativeResize="0"/>
          <p:nvPr/>
        </p:nvPicPr>
        <p:blipFill rotWithShape="1">
          <a:blip r:embed="rId2">
            <a:alphaModFix/>
          </a:blip>
          <a:srcRect/>
          <a:stretch/>
        </p:blipFill>
        <p:spPr>
          <a:xfrm>
            <a:off x="11800605" y="6481550"/>
            <a:ext cx="346945" cy="295699"/>
          </a:xfrm>
          <a:prstGeom prst="rect">
            <a:avLst/>
          </a:prstGeom>
          <a:noFill/>
          <a:ln>
            <a:noFill/>
          </a:ln>
        </p:spPr>
      </p:pic>
      <p:sp>
        <p:nvSpPr>
          <p:cNvPr id="27" name="Google Shape;27;p11"/>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dk1"/>
                </a:solidFill>
                <a:latin typeface="Calibri"/>
                <a:ea typeface="Calibri"/>
                <a:cs typeface="Calibri"/>
                <a:sym typeface="Calibri"/>
              </a:defRPr>
            </a:lvl1pPr>
            <a:lvl2pPr marL="0" lvl="1" indent="0" algn="l">
              <a:spcBef>
                <a:spcPts val="0"/>
              </a:spcBef>
              <a:buNone/>
              <a:defRPr sz="1800" b="0">
                <a:solidFill>
                  <a:schemeClr val="dk1"/>
                </a:solidFill>
                <a:latin typeface="Calibri"/>
                <a:ea typeface="Calibri"/>
                <a:cs typeface="Calibri"/>
                <a:sym typeface="Calibri"/>
              </a:defRPr>
            </a:lvl2pPr>
            <a:lvl3pPr marL="0" lvl="2" indent="0" algn="l">
              <a:spcBef>
                <a:spcPts val="0"/>
              </a:spcBef>
              <a:buNone/>
              <a:defRPr sz="1800" b="0">
                <a:solidFill>
                  <a:schemeClr val="dk1"/>
                </a:solidFill>
                <a:latin typeface="Calibri"/>
                <a:ea typeface="Calibri"/>
                <a:cs typeface="Calibri"/>
                <a:sym typeface="Calibri"/>
              </a:defRPr>
            </a:lvl3pPr>
            <a:lvl4pPr marL="0" lvl="3" indent="0" algn="l">
              <a:spcBef>
                <a:spcPts val="0"/>
              </a:spcBef>
              <a:buNone/>
              <a:defRPr sz="1800" b="0">
                <a:solidFill>
                  <a:schemeClr val="dk1"/>
                </a:solidFill>
                <a:latin typeface="Calibri"/>
                <a:ea typeface="Calibri"/>
                <a:cs typeface="Calibri"/>
                <a:sym typeface="Calibri"/>
              </a:defRPr>
            </a:lvl4pPr>
            <a:lvl5pPr marL="0" lvl="4" indent="0" algn="l">
              <a:spcBef>
                <a:spcPts val="0"/>
              </a:spcBef>
              <a:buNone/>
              <a:defRPr sz="1800" b="0">
                <a:solidFill>
                  <a:schemeClr val="dk1"/>
                </a:solidFill>
                <a:latin typeface="Calibri"/>
                <a:ea typeface="Calibri"/>
                <a:cs typeface="Calibri"/>
                <a:sym typeface="Calibri"/>
              </a:defRPr>
            </a:lvl5pPr>
            <a:lvl6pPr marL="0" lvl="5" indent="0" algn="l">
              <a:spcBef>
                <a:spcPts val="0"/>
              </a:spcBef>
              <a:buNone/>
              <a:defRPr sz="1800" b="0">
                <a:solidFill>
                  <a:schemeClr val="dk1"/>
                </a:solidFill>
                <a:latin typeface="Calibri"/>
                <a:ea typeface="Calibri"/>
                <a:cs typeface="Calibri"/>
                <a:sym typeface="Calibri"/>
              </a:defRPr>
            </a:lvl6pPr>
            <a:lvl7pPr marL="0" lvl="6" indent="0" algn="l">
              <a:spcBef>
                <a:spcPts val="0"/>
              </a:spcBef>
              <a:buNone/>
              <a:defRPr sz="1800" b="0">
                <a:solidFill>
                  <a:schemeClr val="dk1"/>
                </a:solidFill>
                <a:latin typeface="Calibri"/>
                <a:ea typeface="Calibri"/>
                <a:cs typeface="Calibri"/>
                <a:sym typeface="Calibri"/>
              </a:defRPr>
            </a:lvl7pPr>
            <a:lvl8pPr marL="0" lvl="7" indent="0" algn="l">
              <a:spcBef>
                <a:spcPts val="0"/>
              </a:spcBef>
              <a:buNone/>
              <a:defRPr sz="1800" b="0">
                <a:solidFill>
                  <a:schemeClr val="dk1"/>
                </a:solidFill>
                <a:latin typeface="Calibri"/>
                <a:ea typeface="Calibri"/>
                <a:cs typeface="Calibri"/>
                <a:sym typeface="Calibri"/>
              </a:defRPr>
            </a:lvl8pPr>
            <a:lvl9pPr marL="0" lvl="8" indent="0" algn="l">
              <a:spcBef>
                <a:spcPts val="0"/>
              </a:spcBef>
              <a:buNone/>
              <a:defRPr sz="18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pic>
        <p:nvPicPr>
          <p:cNvPr id="29" name="Google Shape;29;p12" descr="A gold and blue neck tie&#10;&#10;Description automatically generated"/>
          <p:cNvPicPr preferRelativeResize="0"/>
          <p:nvPr/>
        </p:nvPicPr>
        <p:blipFill rotWithShape="1">
          <a:blip r:embed="rId2">
            <a:alphaModFix/>
          </a:blip>
          <a:srcRect/>
          <a:stretch/>
        </p:blipFill>
        <p:spPr>
          <a:xfrm>
            <a:off x="2989580" y="466821"/>
            <a:ext cx="9202420" cy="5966063"/>
          </a:xfrm>
          <a:prstGeom prst="rect">
            <a:avLst/>
          </a:prstGeom>
          <a:noFill/>
          <a:ln>
            <a:noFill/>
          </a:ln>
        </p:spPr>
      </p:pic>
      <p:sp>
        <p:nvSpPr>
          <p:cNvPr id="30" name="Google Shape;30;p12"/>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2"/>
          <p:cNvSpPr/>
          <p:nvPr/>
        </p:nvSpPr>
        <p:spPr>
          <a:xfrm>
            <a:off x="722630" y="2145506"/>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12"/>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12" descr="A picture containing drawing, light&#10;&#10;Description automatically generated"/>
          <p:cNvPicPr preferRelativeResize="0"/>
          <p:nvPr/>
        </p:nvPicPr>
        <p:blipFill rotWithShape="1">
          <a:blip r:embed="rId3">
            <a:alphaModFix/>
          </a:blip>
          <a:srcRect/>
          <a:stretch/>
        </p:blipFill>
        <p:spPr>
          <a:xfrm>
            <a:off x="10058399" y="6466169"/>
            <a:ext cx="1985819" cy="295699"/>
          </a:xfrm>
          <a:prstGeom prst="rect">
            <a:avLst/>
          </a:prstGeom>
          <a:noFill/>
          <a:ln>
            <a:noFill/>
          </a:ln>
        </p:spPr>
      </p:pic>
      <p:sp>
        <p:nvSpPr>
          <p:cNvPr id="34" name="Google Shape;34;p12"/>
          <p:cNvSpPr/>
          <p:nvPr/>
        </p:nvSpPr>
        <p:spPr>
          <a:xfrm>
            <a:off x="0" y="155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 name="Google Shape;35;p12"/>
          <p:cNvPicPr preferRelativeResize="0"/>
          <p:nvPr/>
        </p:nvPicPr>
        <p:blipFill rotWithShape="1">
          <a:blip r:embed="rId4">
            <a:alphaModFix amt="85000"/>
          </a:blip>
          <a:srcRect/>
          <a:stretch/>
        </p:blipFill>
        <p:spPr>
          <a:xfrm>
            <a:off x="7291388" y="466820"/>
            <a:ext cx="4622446" cy="5969030"/>
          </a:xfrm>
          <a:prstGeom prst="rect">
            <a:avLst/>
          </a:prstGeom>
          <a:noFill/>
          <a:ln>
            <a:noFill/>
          </a:ln>
        </p:spPr>
      </p:pic>
      <p:sp>
        <p:nvSpPr>
          <p:cNvPr id="36" name="Google Shape;36;p12"/>
          <p:cNvSpPr txBox="1"/>
          <p:nvPr/>
        </p:nvSpPr>
        <p:spPr>
          <a:xfrm>
            <a:off x="7461250" y="797021"/>
            <a:ext cx="4438650" cy="120032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For parents</a:t>
            </a:r>
            <a:endParaRPr/>
          </a:p>
          <a:p>
            <a:pPr marL="0" marR="0" lvl="0" indent="0" algn="l" rtl="0">
              <a:lnSpc>
                <a:spcPct val="100000"/>
              </a:lnSpc>
              <a:spcBef>
                <a:spcPts val="0"/>
              </a:spcBef>
              <a:spcAft>
                <a:spcPts val="0"/>
              </a:spcAft>
              <a:buClr>
                <a:srgbClr val="FFFFFF"/>
              </a:buClr>
              <a:buSzPts val="1800"/>
              <a:buFont typeface="Calibri"/>
              <a:buNone/>
            </a:pPr>
            <a:r>
              <a:rPr lang="en-GB" sz="1800" b="0" i="1" u="none" strike="noStrike" cap="none">
                <a:solidFill>
                  <a:srgbClr val="FFFFFF"/>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endParaRPr sz="2400" i="1">
              <a:solidFill>
                <a:schemeClr val="lt1"/>
              </a:solidFill>
              <a:latin typeface="Calibri"/>
              <a:ea typeface="Calibri"/>
              <a:cs typeface="Calibri"/>
              <a:sym typeface="Calibri"/>
            </a:endParaRPr>
          </a:p>
        </p:txBody>
      </p:sp>
      <p:sp>
        <p:nvSpPr>
          <p:cNvPr id="37" name="Google Shape;37;p12"/>
          <p:cNvSpPr txBox="1">
            <a:spLocks noGrp="1"/>
          </p:cNvSpPr>
          <p:nvPr>
            <p:ph type="body" idx="1"/>
          </p:nvPr>
        </p:nvSpPr>
        <p:spPr>
          <a:xfrm>
            <a:off x="641350" y="2368550"/>
            <a:ext cx="5473700" cy="13144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2"/>
          <p:cNvSpPr txBox="1">
            <a:spLocks noGrp="1"/>
          </p:cNvSpPr>
          <p:nvPr>
            <p:ph type="body" idx="2"/>
          </p:nvPr>
        </p:nvSpPr>
        <p:spPr>
          <a:xfrm>
            <a:off x="647700" y="5410200"/>
            <a:ext cx="5473700" cy="8509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400"/>
              <a:buNone/>
              <a:defRPr sz="24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title"/>
          </p:nvPr>
        </p:nvSpPr>
        <p:spPr>
          <a:xfrm>
            <a:off x="647700" y="558768"/>
            <a:ext cx="5473700" cy="139584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Lato Black"/>
              <a:buNone/>
              <a:defRPr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3"/>
          </p:nvPr>
        </p:nvSpPr>
        <p:spPr>
          <a:xfrm>
            <a:off x="7396769" y="1805354"/>
            <a:ext cx="4391025" cy="465735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i="1">
                <a:solidFill>
                  <a:schemeClr val="lt1"/>
                </a:solidFill>
              </a:defRPr>
            </a:lvl1pPr>
            <a:lvl2pPr marL="914400" lvl="1" indent="-381000" algn="l">
              <a:lnSpc>
                <a:spcPct val="90000"/>
              </a:lnSpc>
              <a:spcBef>
                <a:spcPts val="500"/>
              </a:spcBef>
              <a:spcAft>
                <a:spcPts val="0"/>
              </a:spcAft>
              <a:buClr>
                <a:schemeClr val="dk1"/>
              </a:buClr>
              <a:buSzPts val="24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ith Header Bar">
  <p:cSld name="1_With Header Bar">
    <p:spTree>
      <p:nvGrpSpPr>
        <p:cNvPr id="1" name="Shape 41"/>
        <p:cNvGrpSpPr/>
        <p:nvPr/>
      </p:nvGrpSpPr>
      <p:grpSpPr>
        <a:xfrm>
          <a:off x="0" y="0"/>
          <a:ext cx="0" cy="0"/>
          <a:chOff x="0" y="0"/>
          <a:chExt cx="0" cy="0"/>
        </a:xfrm>
      </p:grpSpPr>
      <p:sp>
        <p:nvSpPr>
          <p:cNvPr id="42" name="Google Shape;42;p13"/>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13"/>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13"/>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13"/>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 name="Google Shape;46;p13" descr="A picture containing drawing, light&#10;&#10;Description automatically generated"/>
          <p:cNvPicPr preferRelativeResize="0"/>
          <p:nvPr/>
        </p:nvPicPr>
        <p:blipFill rotWithShape="1">
          <a:blip r:embed="rId2">
            <a:alphaModFix/>
          </a:blip>
          <a:srcRect/>
          <a:stretch/>
        </p:blipFill>
        <p:spPr>
          <a:xfrm>
            <a:off x="10058399" y="6466169"/>
            <a:ext cx="1985819" cy="295699"/>
          </a:xfrm>
          <a:prstGeom prst="rect">
            <a:avLst/>
          </a:prstGeom>
          <a:noFill/>
          <a:ln>
            <a:noFill/>
          </a:ln>
        </p:spPr>
      </p:pic>
      <p:sp>
        <p:nvSpPr>
          <p:cNvPr id="47" name="Google Shape;47;p13"/>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Black"/>
              <a:buNone/>
              <a:defRPr sz="3200" b="1">
                <a:solidFill>
                  <a:schemeClr val="lt1"/>
                </a:solidFill>
                <a:latin typeface="Lato Black"/>
                <a:ea typeface="Lato Black"/>
                <a:cs typeface="Lato Black"/>
                <a:sym typeface="La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a:spLocks noGrp="1"/>
          </p:cNvSpPr>
          <p:nvPr>
            <p:ph type="body" idx="1"/>
          </p:nvPr>
        </p:nvSpPr>
        <p:spPr>
          <a:xfrm>
            <a:off x="1498484" y="879794"/>
            <a:ext cx="10515601" cy="3270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i="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3"/>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lt1"/>
                </a:solidFill>
                <a:latin typeface="Calibri"/>
                <a:ea typeface="Calibri"/>
                <a:cs typeface="Calibri"/>
                <a:sym typeface="Calibri"/>
              </a:defRPr>
            </a:lvl1pPr>
            <a:lvl2pPr marL="0" lvl="1" indent="0" algn="l">
              <a:spcBef>
                <a:spcPts val="0"/>
              </a:spcBef>
              <a:buNone/>
              <a:defRPr sz="1800" b="0">
                <a:solidFill>
                  <a:schemeClr val="lt1"/>
                </a:solidFill>
                <a:latin typeface="Calibri"/>
                <a:ea typeface="Calibri"/>
                <a:cs typeface="Calibri"/>
                <a:sym typeface="Calibri"/>
              </a:defRPr>
            </a:lvl2pPr>
            <a:lvl3pPr marL="0" lvl="2" indent="0" algn="l">
              <a:spcBef>
                <a:spcPts val="0"/>
              </a:spcBef>
              <a:buNone/>
              <a:defRPr sz="1800" b="0">
                <a:solidFill>
                  <a:schemeClr val="lt1"/>
                </a:solidFill>
                <a:latin typeface="Calibri"/>
                <a:ea typeface="Calibri"/>
                <a:cs typeface="Calibri"/>
                <a:sym typeface="Calibri"/>
              </a:defRPr>
            </a:lvl3pPr>
            <a:lvl4pPr marL="0" lvl="3" indent="0" algn="l">
              <a:spcBef>
                <a:spcPts val="0"/>
              </a:spcBef>
              <a:buNone/>
              <a:defRPr sz="1800" b="0">
                <a:solidFill>
                  <a:schemeClr val="lt1"/>
                </a:solidFill>
                <a:latin typeface="Calibri"/>
                <a:ea typeface="Calibri"/>
                <a:cs typeface="Calibri"/>
                <a:sym typeface="Calibri"/>
              </a:defRPr>
            </a:lvl4pPr>
            <a:lvl5pPr marL="0" lvl="4" indent="0" algn="l">
              <a:spcBef>
                <a:spcPts val="0"/>
              </a:spcBef>
              <a:buNone/>
              <a:defRPr sz="1800" b="0">
                <a:solidFill>
                  <a:schemeClr val="lt1"/>
                </a:solidFill>
                <a:latin typeface="Calibri"/>
                <a:ea typeface="Calibri"/>
                <a:cs typeface="Calibri"/>
                <a:sym typeface="Calibri"/>
              </a:defRPr>
            </a:lvl5pPr>
            <a:lvl6pPr marL="0" lvl="5" indent="0" algn="l">
              <a:spcBef>
                <a:spcPts val="0"/>
              </a:spcBef>
              <a:buNone/>
              <a:defRPr sz="1800" b="0">
                <a:solidFill>
                  <a:schemeClr val="lt1"/>
                </a:solidFill>
                <a:latin typeface="Calibri"/>
                <a:ea typeface="Calibri"/>
                <a:cs typeface="Calibri"/>
                <a:sym typeface="Calibri"/>
              </a:defRPr>
            </a:lvl6pPr>
            <a:lvl7pPr marL="0" lvl="6" indent="0" algn="l">
              <a:spcBef>
                <a:spcPts val="0"/>
              </a:spcBef>
              <a:buNone/>
              <a:defRPr sz="1800" b="0">
                <a:solidFill>
                  <a:schemeClr val="lt1"/>
                </a:solidFill>
                <a:latin typeface="Calibri"/>
                <a:ea typeface="Calibri"/>
                <a:cs typeface="Calibri"/>
                <a:sym typeface="Calibri"/>
              </a:defRPr>
            </a:lvl7pPr>
            <a:lvl8pPr marL="0" lvl="7" indent="0" algn="l">
              <a:spcBef>
                <a:spcPts val="0"/>
              </a:spcBef>
              <a:buNone/>
              <a:defRPr sz="1800" b="0">
                <a:solidFill>
                  <a:schemeClr val="lt1"/>
                </a:solidFill>
                <a:latin typeface="Calibri"/>
                <a:ea typeface="Calibri"/>
                <a:cs typeface="Calibri"/>
                <a:sym typeface="Calibri"/>
              </a:defRPr>
            </a:lvl8pPr>
            <a:lvl9pPr marL="0" lvl="8" indent="0" algn="l">
              <a:spcBef>
                <a:spcPts val="0"/>
              </a:spcBef>
              <a:buNone/>
              <a:defRPr sz="1800" b="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50" name="Google Shape;50;p13"/>
          <p:cNvSpPr txBox="1">
            <a:spLocks noGrp="1"/>
          </p:cNvSpPr>
          <p:nvPr>
            <p:ph type="body" idx="2"/>
          </p:nvPr>
        </p:nvSpPr>
        <p:spPr>
          <a:xfrm>
            <a:off x="1498600" y="520700"/>
            <a:ext cx="10515484" cy="3876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1"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
        <p:nvSpPr>
          <p:cNvPr id="52" name="Google Shape;52;p14"/>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a:solidFill>
                  <a:schemeClr val="dk1"/>
                </a:solidFill>
                <a:latin typeface="Calibri"/>
                <a:ea typeface="Calibri"/>
                <a:cs typeface="Calibri"/>
                <a:sym typeface="Calibri"/>
              </a:defRPr>
            </a:lvl1pPr>
            <a:lvl2pPr marL="0" lvl="1" indent="0" algn="l">
              <a:spcBef>
                <a:spcPts val="0"/>
              </a:spcBef>
              <a:buNone/>
              <a:defRPr sz="1800" b="0">
                <a:solidFill>
                  <a:schemeClr val="dk1"/>
                </a:solidFill>
                <a:latin typeface="Calibri"/>
                <a:ea typeface="Calibri"/>
                <a:cs typeface="Calibri"/>
                <a:sym typeface="Calibri"/>
              </a:defRPr>
            </a:lvl2pPr>
            <a:lvl3pPr marL="0" lvl="2" indent="0" algn="l">
              <a:spcBef>
                <a:spcPts val="0"/>
              </a:spcBef>
              <a:buNone/>
              <a:defRPr sz="1800" b="0">
                <a:solidFill>
                  <a:schemeClr val="dk1"/>
                </a:solidFill>
                <a:latin typeface="Calibri"/>
                <a:ea typeface="Calibri"/>
                <a:cs typeface="Calibri"/>
                <a:sym typeface="Calibri"/>
              </a:defRPr>
            </a:lvl3pPr>
            <a:lvl4pPr marL="0" lvl="3" indent="0" algn="l">
              <a:spcBef>
                <a:spcPts val="0"/>
              </a:spcBef>
              <a:buNone/>
              <a:defRPr sz="1800" b="0">
                <a:solidFill>
                  <a:schemeClr val="dk1"/>
                </a:solidFill>
                <a:latin typeface="Calibri"/>
                <a:ea typeface="Calibri"/>
                <a:cs typeface="Calibri"/>
                <a:sym typeface="Calibri"/>
              </a:defRPr>
            </a:lvl4pPr>
            <a:lvl5pPr marL="0" lvl="4" indent="0" algn="l">
              <a:spcBef>
                <a:spcPts val="0"/>
              </a:spcBef>
              <a:buNone/>
              <a:defRPr sz="1800" b="0">
                <a:solidFill>
                  <a:schemeClr val="dk1"/>
                </a:solidFill>
                <a:latin typeface="Calibri"/>
                <a:ea typeface="Calibri"/>
                <a:cs typeface="Calibri"/>
                <a:sym typeface="Calibri"/>
              </a:defRPr>
            </a:lvl5pPr>
            <a:lvl6pPr marL="0" lvl="5" indent="0" algn="l">
              <a:spcBef>
                <a:spcPts val="0"/>
              </a:spcBef>
              <a:buNone/>
              <a:defRPr sz="1800" b="0">
                <a:solidFill>
                  <a:schemeClr val="dk1"/>
                </a:solidFill>
                <a:latin typeface="Calibri"/>
                <a:ea typeface="Calibri"/>
                <a:cs typeface="Calibri"/>
                <a:sym typeface="Calibri"/>
              </a:defRPr>
            </a:lvl6pPr>
            <a:lvl7pPr marL="0" lvl="6" indent="0" algn="l">
              <a:spcBef>
                <a:spcPts val="0"/>
              </a:spcBef>
              <a:buNone/>
              <a:defRPr sz="1800" b="0">
                <a:solidFill>
                  <a:schemeClr val="dk1"/>
                </a:solidFill>
                <a:latin typeface="Calibri"/>
                <a:ea typeface="Calibri"/>
                <a:cs typeface="Calibri"/>
                <a:sym typeface="Calibri"/>
              </a:defRPr>
            </a:lvl7pPr>
            <a:lvl8pPr marL="0" lvl="7" indent="0" algn="l">
              <a:spcBef>
                <a:spcPts val="0"/>
              </a:spcBef>
              <a:buNone/>
              <a:defRPr sz="1800" b="0">
                <a:solidFill>
                  <a:schemeClr val="dk1"/>
                </a:solidFill>
                <a:latin typeface="Calibri"/>
                <a:ea typeface="Calibri"/>
                <a:cs typeface="Calibri"/>
                <a:sym typeface="Calibri"/>
              </a:defRPr>
            </a:lvl8pPr>
            <a:lvl9pPr marL="0" lvl="8" indent="0" algn="l">
              <a:spcBef>
                <a:spcPts val="0"/>
              </a:spcBef>
              <a:buNone/>
              <a:defRPr sz="1800" b="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www.bbc.co.uk/bitesize/clips/zs3ygk7" TargetMode="External"/><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beano.com/games/lazer-maze" TargetMode="External"/><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hyperlink" Target="http://www.bbc.co.uk/bitesize/topics/zbssgk7/articles/zqdxb8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1" descr="Trumpet"/>
          <p:cNvPicPr preferRelativeResize="0"/>
          <p:nvPr/>
        </p:nvPicPr>
        <p:blipFill>
          <a:blip r:embed="rId3"/>
          <a:srcRect/>
          <a:stretch/>
        </p:blipFill>
        <p:spPr>
          <a:xfrm flipH="1">
            <a:off x="3429000" y="1178593"/>
            <a:ext cx="8782050" cy="5212588"/>
          </a:xfrm>
          <a:prstGeom prst="rect">
            <a:avLst/>
          </a:prstGeom>
          <a:noFill/>
          <a:ln>
            <a:noFill/>
          </a:ln>
        </p:spPr>
      </p:pic>
      <p:sp>
        <p:nvSpPr>
          <p:cNvPr id="58" name="Google Shape;58;p1"/>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
          <p:cNvSpPr txBox="1"/>
          <p:nvPr/>
        </p:nvSpPr>
        <p:spPr>
          <a:xfrm>
            <a:off x="722630" y="641564"/>
            <a:ext cx="54229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i="0" u="none" strike="noStrike" cap="none">
                <a:solidFill>
                  <a:schemeClr val="lt1"/>
                </a:solidFill>
                <a:latin typeface="Lato Black"/>
                <a:ea typeface="Lato Black"/>
                <a:cs typeface="Lato Black"/>
                <a:sym typeface="Lato Black"/>
              </a:rPr>
              <a:t>Year 6: Light</a:t>
            </a:r>
            <a:endParaRPr/>
          </a:p>
        </p:txBody>
      </p:sp>
      <p:sp>
        <p:nvSpPr>
          <p:cNvPr id="60" name="Google Shape;60;p1"/>
          <p:cNvSpPr/>
          <p:nvPr/>
        </p:nvSpPr>
        <p:spPr>
          <a:xfrm>
            <a:off x="722630" y="2145506"/>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 name="Google Shape;62;p1"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63" name="Google Shape;63;p1"/>
          <p:cNvSpPr/>
          <p:nvPr/>
        </p:nvSpPr>
        <p:spPr>
          <a:xfrm>
            <a:off x="0" y="28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1"/>
          <p:cNvSpPr txBox="1"/>
          <p:nvPr/>
        </p:nvSpPr>
        <p:spPr>
          <a:xfrm>
            <a:off x="717550" y="2362546"/>
            <a:ext cx="542290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Seeing shiny and matt objects</a:t>
            </a:r>
            <a:endParaRPr/>
          </a:p>
        </p:txBody>
      </p:sp>
      <p:sp>
        <p:nvSpPr>
          <p:cNvPr id="65" name="Google Shape;65;p1"/>
          <p:cNvSpPr txBox="1"/>
          <p:nvPr/>
        </p:nvSpPr>
        <p:spPr>
          <a:xfrm>
            <a:off x="717550" y="5439710"/>
            <a:ext cx="54229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Year 6 </a:t>
            </a:r>
            <a:br>
              <a:rPr lang="en-GB" sz="2400" b="1" i="1" u="none">
                <a:solidFill>
                  <a:schemeClr val="lt1"/>
                </a:solidFill>
                <a:latin typeface="Calibri"/>
                <a:ea typeface="Calibri"/>
                <a:cs typeface="Calibri"/>
                <a:sym typeface="Calibri"/>
              </a:rPr>
            </a:br>
            <a:r>
              <a:rPr lang="en-GB" sz="2400" b="1" i="1" u="none">
                <a:solidFill>
                  <a:schemeClr val="lt1"/>
                </a:solidFill>
                <a:latin typeface="Calibri"/>
                <a:ea typeface="Calibri"/>
                <a:cs typeface="Calibri"/>
                <a:sym typeface="Calibri"/>
              </a:rPr>
              <a:t>Age 10-11</a:t>
            </a:r>
            <a:endParaRPr/>
          </a:p>
        </p:txBody>
      </p:sp>
      <p:grpSp>
        <p:nvGrpSpPr>
          <p:cNvPr id="66" name="Google Shape;66;p1"/>
          <p:cNvGrpSpPr/>
          <p:nvPr/>
        </p:nvGrpSpPr>
        <p:grpSpPr>
          <a:xfrm>
            <a:off x="7291388" y="466820"/>
            <a:ext cx="4622446" cy="5969030"/>
            <a:chOff x="7291389" y="641565"/>
            <a:chExt cx="4352921" cy="5656306"/>
          </a:xfrm>
        </p:grpSpPr>
        <p:pic>
          <p:nvPicPr>
            <p:cNvPr id="67" name="Google Shape;67;p1"/>
            <p:cNvPicPr preferRelativeResize="0"/>
            <p:nvPr/>
          </p:nvPicPr>
          <p:blipFill rotWithShape="1">
            <a:blip r:embed="rId5">
              <a:alphaModFix amt="85000"/>
            </a:blip>
            <a:srcRect/>
            <a:stretch/>
          </p:blipFill>
          <p:spPr>
            <a:xfrm>
              <a:off x="7291389" y="641565"/>
              <a:ext cx="4352921" cy="5656306"/>
            </a:xfrm>
            <a:prstGeom prst="rect">
              <a:avLst/>
            </a:prstGeom>
            <a:noFill/>
            <a:ln>
              <a:noFill/>
            </a:ln>
          </p:spPr>
        </p:pic>
        <p:sp>
          <p:nvSpPr>
            <p:cNvPr id="68" name="Google Shape;68;p1"/>
            <p:cNvSpPr txBox="1"/>
            <p:nvPr/>
          </p:nvSpPr>
          <p:spPr>
            <a:xfrm>
              <a:off x="7453312" y="697498"/>
              <a:ext cx="3923476" cy="5599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GB" sz="1800" b="1">
                  <a:solidFill>
                    <a:schemeClr val="lt1"/>
                  </a:solidFill>
                  <a:latin typeface="Calibri"/>
                  <a:ea typeface="Calibri"/>
                  <a:cs typeface="Calibri"/>
                  <a:sym typeface="Calibri"/>
                </a:rPr>
                <a:t>For parents</a:t>
              </a:r>
              <a:endParaRPr/>
            </a:p>
            <a:p>
              <a:pPr marL="0" marR="0" lvl="0" indent="0" algn="l" rtl="0">
                <a:spcBef>
                  <a:spcPts val="0"/>
                </a:spcBef>
                <a:spcAft>
                  <a:spcPts val="0"/>
                </a:spcAft>
                <a:buNone/>
              </a:pPr>
              <a:r>
                <a:rPr lang="en-GB" sz="1800" i="1">
                  <a:solidFill>
                    <a:schemeClr val="lt1"/>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Before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Please read slide 2 so you know what your child is learning and what you need to get ready.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As an alternative to lined paper, slide 5 may be printed for your child to record on.</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During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Share the learning intentions on slide 2.</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Support your child with the main activities on slides 3, 4 &amp; 5, as needed.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6 is a further, optional activity.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7 has a glossary of key terms.</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Reviewing with your child:</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8 gives an idea of what your child may produce.</a:t>
              </a:r>
              <a:endParaRPr/>
            </a:p>
            <a:p>
              <a:pPr marL="285750" marR="0" lvl="0" indent="-171450" algn="l" rtl="0">
                <a:spcBef>
                  <a:spcPts val="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Light</a:t>
            </a:r>
            <a:endParaRPr/>
          </a:p>
        </p:txBody>
      </p:sp>
      <p:sp>
        <p:nvSpPr>
          <p:cNvPr id="74" name="Google Shape;74;p2"/>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75" name="Google Shape;75;p2"/>
          <p:cNvSpPr txBox="1"/>
          <p:nvPr/>
        </p:nvSpPr>
        <p:spPr>
          <a:xfrm>
            <a:off x="838200" y="1644142"/>
            <a:ext cx="5181600" cy="221133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Key Learning</a:t>
            </a:r>
            <a:endParaRPr/>
          </a:p>
          <a:p>
            <a:pPr marL="216000" marR="0" lvl="0" indent="-2160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idea that </a:t>
            </a:r>
            <a:r>
              <a:rPr lang="en-GB" sz="2000" b="1">
                <a:solidFill>
                  <a:schemeClr val="dk1"/>
                </a:solidFill>
                <a:latin typeface="Calibri"/>
                <a:ea typeface="Calibri"/>
                <a:cs typeface="Calibri"/>
                <a:sym typeface="Calibri"/>
              </a:rPr>
              <a:t>light</a:t>
            </a:r>
            <a:r>
              <a:rPr lang="en-GB" sz="2000">
                <a:solidFill>
                  <a:schemeClr val="dk1"/>
                </a:solidFill>
                <a:latin typeface="Calibri"/>
                <a:ea typeface="Calibri"/>
                <a:cs typeface="Calibri"/>
                <a:sym typeface="Calibri"/>
              </a:rPr>
              <a:t> travels in </a:t>
            </a:r>
            <a:r>
              <a:rPr lang="en-GB" sz="2000" b="1">
                <a:solidFill>
                  <a:schemeClr val="dk1"/>
                </a:solidFill>
                <a:latin typeface="Calibri"/>
                <a:ea typeface="Calibri"/>
                <a:cs typeface="Calibri"/>
                <a:sym typeface="Calibri"/>
              </a:rPr>
              <a:t>straight lines </a:t>
            </a:r>
            <a:r>
              <a:rPr lang="en-GB" sz="2000">
                <a:solidFill>
                  <a:schemeClr val="dk1"/>
                </a:solidFill>
                <a:latin typeface="Calibri"/>
                <a:ea typeface="Calibri"/>
                <a:cs typeface="Calibri"/>
                <a:sym typeface="Calibri"/>
              </a:rPr>
              <a:t>can explain how </a:t>
            </a:r>
            <a:r>
              <a:rPr lang="en-GB" sz="2000" b="1">
                <a:solidFill>
                  <a:schemeClr val="dk1"/>
                </a:solidFill>
                <a:latin typeface="Calibri"/>
                <a:ea typeface="Calibri"/>
                <a:cs typeface="Calibri"/>
                <a:sym typeface="Calibri"/>
              </a:rPr>
              <a:t>non-luminous</a:t>
            </a:r>
            <a:r>
              <a:rPr lang="en-GB" sz="2000">
                <a:solidFill>
                  <a:schemeClr val="dk1"/>
                </a:solidFill>
                <a:latin typeface="Calibri"/>
                <a:ea typeface="Calibri"/>
                <a:cs typeface="Calibri"/>
                <a:sym typeface="Calibri"/>
              </a:rPr>
              <a:t> objects are seen.</a:t>
            </a:r>
            <a:endParaRPr/>
          </a:p>
          <a:p>
            <a:pPr marL="216000" marR="0" lvl="0" indent="-216000" algn="l" rtl="0">
              <a:lnSpc>
                <a:spcPct val="9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All </a:t>
            </a:r>
            <a:r>
              <a:rPr lang="en-GB" sz="2000" b="1">
                <a:solidFill>
                  <a:schemeClr val="dk1"/>
                </a:solidFill>
                <a:latin typeface="Calibri"/>
                <a:ea typeface="Calibri"/>
                <a:cs typeface="Calibri"/>
                <a:sym typeface="Calibri"/>
              </a:rPr>
              <a:t>surfaces</a:t>
            </a:r>
            <a:r>
              <a:rPr lang="en-GB" sz="2000">
                <a:solidFill>
                  <a:schemeClr val="dk1"/>
                </a:solidFill>
                <a:latin typeface="Calibri"/>
                <a:ea typeface="Calibri"/>
                <a:cs typeface="Calibri"/>
                <a:sym typeface="Calibri"/>
              </a:rPr>
              <a:t> </a:t>
            </a:r>
            <a:r>
              <a:rPr lang="en-GB" sz="2000" b="1">
                <a:solidFill>
                  <a:schemeClr val="dk1"/>
                </a:solidFill>
                <a:latin typeface="Calibri"/>
                <a:ea typeface="Calibri"/>
                <a:cs typeface="Calibri"/>
                <a:sym typeface="Calibri"/>
              </a:rPr>
              <a:t>reflect</a:t>
            </a:r>
            <a:r>
              <a:rPr lang="en-GB" sz="2000">
                <a:solidFill>
                  <a:schemeClr val="dk1"/>
                </a:solidFill>
                <a:latin typeface="Calibri"/>
                <a:ea typeface="Calibri"/>
                <a:cs typeface="Calibri"/>
                <a:sym typeface="Calibri"/>
              </a:rPr>
              <a:t> some light. </a:t>
            </a:r>
            <a:endParaRPr/>
          </a:p>
          <a:p>
            <a:pPr marL="216000" marR="0" lvl="0" indent="-216000" algn="l" rtl="0">
              <a:lnSpc>
                <a:spcPct val="90000"/>
              </a:lnSpc>
              <a:spcBef>
                <a:spcPts val="1000"/>
              </a:spcBef>
              <a:spcAft>
                <a:spcPts val="0"/>
              </a:spcAft>
              <a:buClr>
                <a:schemeClr val="dk1"/>
              </a:buClr>
              <a:buSzPts val="2000"/>
              <a:buFont typeface="Arial"/>
              <a:buChar char="•"/>
            </a:pPr>
            <a:r>
              <a:rPr lang="en-GB" sz="2000" b="1">
                <a:solidFill>
                  <a:schemeClr val="dk1"/>
                </a:solidFill>
                <a:latin typeface="Calibri"/>
                <a:ea typeface="Calibri"/>
                <a:cs typeface="Calibri"/>
                <a:sym typeface="Calibri"/>
              </a:rPr>
              <a:t>Shiny </a:t>
            </a:r>
            <a:r>
              <a:rPr lang="en-GB" sz="2000">
                <a:solidFill>
                  <a:schemeClr val="dk1"/>
                </a:solidFill>
                <a:latin typeface="Calibri"/>
                <a:ea typeface="Calibri"/>
                <a:cs typeface="Calibri"/>
                <a:sym typeface="Calibri"/>
              </a:rPr>
              <a:t>surfaces</a:t>
            </a:r>
            <a:r>
              <a:rPr lang="en-GB" sz="2000" b="1">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reflect light better than </a:t>
            </a:r>
            <a:br>
              <a:rPr lang="en-GB" sz="2000">
                <a:solidFill>
                  <a:schemeClr val="dk1"/>
                </a:solidFill>
                <a:latin typeface="Calibri"/>
                <a:ea typeface="Calibri"/>
                <a:cs typeface="Calibri"/>
                <a:sym typeface="Calibri"/>
              </a:rPr>
            </a:br>
            <a:r>
              <a:rPr lang="en-GB" sz="2000" b="1">
                <a:solidFill>
                  <a:schemeClr val="dk1"/>
                </a:solidFill>
                <a:latin typeface="Calibri"/>
                <a:ea typeface="Calibri"/>
                <a:cs typeface="Calibri"/>
                <a:sym typeface="Calibri"/>
              </a:rPr>
              <a:t>matt </a:t>
            </a:r>
            <a:r>
              <a:rPr lang="en-GB" sz="2000">
                <a:solidFill>
                  <a:schemeClr val="dk1"/>
                </a:solidFill>
                <a:latin typeface="Calibri"/>
                <a:ea typeface="Calibri"/>
                <a:cs typeface="Calibri"/>
                <a:sym typeface="Calibri"/>
              </a:rPr>
              <a:t>surfaces.</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76" name="Google Shape;76;p2"/>
          <p:cNvSpPr txBox="1"/>
          <p:nvPr/>
        </p:nvSpPr>
        <p:spPr>
          <a:xfrm>
            <a:off x="838198" y="4030463"/>
            <a:ext cx="5181600" cy="21465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 can…</a:t>
            </a:r>
            <a:endParaRPr/>
          </a:p>
          <a:p>
            <a:pPr marL="216000" marR="0" lvl="0" indent="-216000" algn="l" rtl="0">
              <a:lnSpc>
                <a:spcPct val="90000"/>
              </a:lnSpc>
              <a:spcBef>
                <a:spcPts val="1000"/>
              </a:spcBef>
              <a:spcAft>
                <a:spcPts val="0"/>
              </a:spcAft>
              <a:buClr>
                <a:srgbClr val="262626"/>
              </a:buClr>
              <a:buSzPts val="2000"/>
              <a:buFont typeface="Arial"/>
              <a:buChar char="•"/>
            </a:pPr>
            <a:r>
              <a:rPr lang="en-GB" sz="2000">
                <a:solidFill>
                  <a:srgbClr val="262626"/>
                </a:solidFill>
                <a:latin typeface="Calibri"/>
                <a:ea typeface="Calibri"/>
                <a:cs typeface="Calibri"/>
                <a:sym typeface="Calibri"/>
              </a:rPr>
              <a:t>record the results of a reflection investigation in a </a:t>
            </a:r>
            <a:r>
              <a:rPr lang="en-GB" sz="2000" b="1">
                <a:solidFill>
                  <a:srgbClr val="262626"/>
                </a:solidFill>
                <a:latin typeface="Calibri"/>
                <a:ea typeface="Calibri"/>
                <a:cs typeface="Calibri"/>
                <a:sym typeface="Calibri"/>
              </a:rPr>
              <a:t>Carroll diagram</a:t>
            </a:r>
            <a:r>
              <a:rPr lang="en-GB" sz="2000">
                <a:solidFill>
                  <a:srgbClr val="262626"/>
                </a:solidFill>
                <a:latin typeface="Calibri"/>
                <a:ea typeface="Calibri"/>
                <a:cs typeface="Calibri"/>
                <a:sym typeface="Calibri"/>
              </a:rPr>
              <a:t>. </a:t>
            </a:r>
            <a:endParaRPr/>
          </a:p>
          <a:p>
            <a:pPr marL="216000" marR="0" lvl="0" indent="-216000" algn="l" rtl="0">
              <a:lnSpc>
                <a:spcPct val="90000"/>
              </a:lnSpc>
              <a:spcBef>
                <a:spcPts val="1000"/>
              </a:spcBef>
              <a:spcAft>
                <a:spcPts val="0"/>
              </a:spcAft>
              <a:buClr>
                <a:srgbClr val="262626"/>
              </a:buClr>
              <a:buSzPts val="2000"/>
              <a:buFont typeface="Arial"/>
              <a:buChar char="•"/>
            </a:pPr>
            <a:r>
              <a:rPr lang="en-GB" sz="2000">
                <a:solidFill>
                  <a:srgbClr val="262626"/>
                </a:solidFill>
                <a:latin typeface="Calibri"/>
                <a:ea typeface="Calibri"/>
                <a:cs typeface="Calibri"/>
                <a:sym typeface="Calibri"/>
              </a:rPr>
              <a:t>draw</a:t>
            </a:r>
            <a:r>
              <a:rPr lang="en-GB" sz="14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ray</a:t>
            </a:r>
            <a:r>
              <a:rPr lang="en-GB" sz="1600" b="1">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diagrams</a:t>
            </a:r>
            <a:r>
              <a:rPr lang="en-GB" sz="1600" b="1">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to</a:t>
            </a:r>
            <a:r>
              <a:rPr lang="en-GB" sz="1600" b="1">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show</a:t>
            </a:r>
            <a:r>
              <a:rPr lang="en-GB" sz="16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how</a:t>
            </a:r>
            <a:r>
              <a:rPr lang="en-GB" sz="16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non-luminous</a:t>
            </a:r>
            <a:r>
              <a:rPr lang="en-GB" sz="2000">
                <a:solidFill>
                  <a:srgbClr val="262626"/>
                </a:solidFill>
                <a:latin typeface="Calibri"/>
                <a:ea typeface="Calibri"/>
                <a:cs typeface="Calibri"/>
                <a:sym typeface="Calibri"/>
              </a:rPr>
              <a:t> objects are seen directly, and when they are seen reflected in a </a:t>
            </a:r>
            <a:r>
              <a:rPr lang="en-GB" sz="2000" b="1">
                <a:solidFill>
                  <a:srgbClr val="262626"/>
                </a:solidFill>
                <a:latin typeface="Calibri"/>
                <a:ea typeface="Calibri"/>
                <a:cs typeface="Calibri"/>
                <a:sym typeface="Calibri"/>
              </a:rPr>
              <a:t>mirror</a:t>
            </a:r>
            <a:r>
              <a:rPr lang="en-GB" sz="2000">
                <a:solidFill>
                  <a:srgbClr val="262626"/>
                </a:solidFill>
                <a:latin typeface="Calibri"/>
                <a:ea typeface="Calibri"/>
                <a:cs typeface="Calibri"/>
                <a:sym typeface="Calibri"/>
              </a:rPr>
              <a:t>.</a:t>
            </a:r>
            <a:endParaRPr/>
          </a:p>
        </p:txBody>
      </p:sp>
      <p:pic>
        <p:nvPicPr>
          <p:cNvPr id="77" name="Google Shape;77;p2"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sp>
        <p:nvSpPr>
          <p:cNvPr id="78" name="Google Shape;78;p2"/>
          <p:cNvSpPr txBox="1"/>
          <p:nvPr/>
        </p:nvSpPr>
        <p:spPr>
          <a:xfrm>
            <a:off x="6141599" y="1644140"/>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Activities </a:t>
            </a:r>
            <a:r>
              <a:rPr lang="en-GB" sz="2000">
                <a:solidFill>
                  <a:srgbClr val="0070C0"/>
                </a:solidFill>
                <a:latin typeface="Calibri"/>
                <a:ea typeface="Calibri"/>
                <a:cs typeface="Calibri"/>
                <a:sym typeface="Calibri"/>
              </a:rPr>
              <a:t>(pages 3-5): 30 - 40 mins</a:t>
            </a:r>
            <a:endParaRPr/>
          </a:p>
          <a:p>
            <a:pPr marL="0" marR="0" lvl="0" indent="0" algn="l" rtl="0">
              <a:lnSpc>
                <a:spcPct val="90000"/>
              </a:lnSpc>
              <a:spcBef>
                <a:spcPts val="900"/>
              </a:spcBef>
              <a:spcAft>
                <a:spcPts val="0"/>
              </a:spcAft>
              <a:buClr>
                <a:srgbClr val="0070C0"/>
              </a:buClr>
              <a:buSzPts val="2000"/>
              <a:buFont typeface="Arial"/>
              <a:buNone/>
            </a:pPr>
            <a:r>
              <a:rPr lang="en-GB" sz="2000">
                <a:solidFill>
                  <a:srgbClr val="0070C0"/>
                </a:solidFill>
                <a:latin typeface="Calibri"/>
                <a:ea typeface="Calibri"/>
                <a:cs typeface="Calibri"/>
                <a:sym typeface="Calibri"/>
              </a:rPr>
              <a:t>Household items to support learning:</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 torch</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objects around your home</a:t>
            </a:r>
            <a:endParaRPr/>
          </a:p>
          <a:p>
            <a:pPr marL="0" marR="0" lvl="0" indent="0" algn="l" rtl="0">
              <a:lnSpc>
                <a:spcPct val="90000"/>
              </a:lnSpc>
              <a:spcBef>
                <a:spcPts val="900"/>
              </a:spcBef>
              <a:spcAft>
                <a:spcPts val="0"/>
              </a:spcAft>
              <a:buClr>
                <a:schemeClr val="dk1"/>
              </a:buClr>
              <a:buSzPts val="2000"/>
              <a:buFont typeface="Arial"/>
              <a:buNone/>
            </a:pPr>
            <a:r>
              <a:rPr lang="en-GB" sz="2000">
                <a:solidFill>
                  <a:schemeClr val="dk1"/>
                </a:solidFill>
                <a:latin typeface="Calibri"/>
                <a:ea typeface="Calibri"/>
                <a:cs typeface="Calibri"/>
                <a:sym typeface="Calibri"/>
              </a:rPr>
              <a:t>Use lined paper, a </a:t>
            </a:r>
            <a:r>
              <a:rPr lang="en-GB" sz="2000" u="sng">
                <a:solidFill>
                  <a:schemeClr val="dk1"/>
                </a:solidFill>
                <a:latin typeface="Calibri"/>
                <a:ea typeface="Calibri"/>
                <a:cs typeface="Calibri"/>
                <a:sym typeface="Calibri"/>
              </a:rPr>
              <a:t>ruler</a:t>
            </a:r>
            <a:r>
              <a:rPr lang="en-GB" sz="2000">
                <a:solidFill>
                  <a:schemeClr val="dk1"/>
                </a:solidFill>
                <a:latin typeface="Calibri"/>
                <a:ea typeface="Calibri"/>
                <a:cs typeface="Calibri"/>
                <a:sym typeface="Calibri"/>
              </a:rPr>
              <a:t> and a pencil for recording. </a:t>
            </a:r>
            <a:r>
              <a:rPr lang="en-GB" sz="2000" i="1">
                <a:solidFill>
                  <a:schemeClr val="dk1"/>
                </a:solidFill>
                <a:latin typeface="Calibri"/>
                <a:ea typeface="Calibri"/>
                <a:cs typeface="Calibri"/>
                <a:sym typeface="Calibri"/>
              </a:rPr>
              <a:t>Alternatively you may wish </a:t>
            </a:r>
            <a:br>
              <a:rPr lang="en-GB" sz="2000" i="1">
                <a:solidFill>
                  <a:schemeClr val="dk1"/>
                </a:solidFill>
                <a:latin typeface="Calibri"/>
                <a:ea typeface="Calibri"/>
                <a:cs typeface="Calibri"/>
                <a:sym typeface="Calibri"/>
              </a:rPr>
            </a:br>
            <a:r>
              <a:rPr lang="en-GB" sz="2000" i="1">
                <a:solidFill>
                  <a:schemeClr val="dk1"/>
                </a:solidFill>
                <a:latin typeface="Calibri"/>
                <a:ea typeface="Calibri"/>
                <a:cs typeface="Calibri"/>
                <a:sym typeface="Calibri"/>
              </a:rPr>
              <a:t>to print page 5 as a worksheet.</a:t>
            </a:r>
            <a:endParaRPr/>
          </a:p>
          <a:p>
            <a:pPr marL="0" marR="0" lvl="0" indent="0" algn="l" rtl="0">
              <a:lnSpc>
                <a:spcPct val="90000"/>
              </a:lnSpc>
              <a:spcBef>
                <a:spcPts val="9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Find out more… </a:t>
            </a:r>
            <a:r>
              <a:rPr lang="en-GB" sz="2000">
                <a:solidFill>
                  <a:srgbClr val="0070C0"/>
                </a:solidFill>
                <a:latin typeface="Calibri"/>
                <a:ea typeface="Calibri"/>
                <a:cs typeface="Calibri"/>
                <a:sym typeface="Calibri"/>
              </a:rPr>
              <a:t>(page 6)</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You may like to research and explore mirrors further (using a spoon, mirror or your toys).</a:t>
            </a:r>
            <a:endParaRPr/>
          </a:p>
          <a:p>
            <a:pPr marL="228600" marR="0" lvl="0" indent="-228600" algn="l" rtl="0">
              <a:lnSpc>
                <a:spcPct val="90000"/>
              </a:lnSpc>
              <a:spcBef>
                <a:spcPts val="9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You might like to model how light reflects from a mirror using a football and chalk/string in a paved area outside.</a:t>
            </a:r>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79" name="Google Shape;79;p2" descr="Notepad, Memo, Pencil, Writing, Note"/>
          <p:cNvPicPr preferRelativeResize="0"/>
          <p:nvPr/>
        </p:nvPicPr>
        <p:blipFill rotWithShape="1">
          <a:blip r:embed="rId4">
            <a:alphaModFix/>
          </a:blip>
          <a:srcRect/>
          <a:stretch/>
        </p:blipFill>
        <p:spPr>
          <a:xfrm>
            <a:off x="10372814" y="3436694"/>
            <a:ext cx="835092" cy="800729"/>
          </a:xfrm>
          <a:prstGeom prst="rect">
            <a:avLst/>
          </a:prstGeom>
          <a:noFill/>
          <a:ln>
            <a:noFill/>
          </a:ln>
        </p:spPr>
      </p:pic>
      <p:sp>
        <p:nvSpPr>
          <p:cNvPr id="80" name="Google Shape;80;p2"/>
          <p:cNvSpPr/>
          <p:nvPr/>
        </p:nvSpPr>
        <p:spPr>
          <a:xfrm>
            <a:off x="1498484" y="551633"/>
            <a:ext cx="357982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i="1">
                <a:solidFill>
                  <a:schemeClr val="lt1"/>
                </a:solidFill>
                <a:latin typeface="Calibri"/>
                <a:ea typeface="Calibri"/>
                <a:cs typeface="Calibri"/>
                <a:sym typeface="Calibri"/>
              </a:rPr>
              <a:t>Seeing shiny and matt objects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p:nvPr/>
        </p:nvSpPr>
        <p:spPr>
          <a:xfrm>
            <a:off x="718457" y="1591799"/>
            <a:ext cx="5301344"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0"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Jot down a list of the following and talk or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think about what they are made of:</a:t>
            </a:r>
            <a:endParaRPr/>
          </a:p>
          <a:p>
            <a:pPr marL="228600" marR="0" lvl="0" indent="-228600" algn="l" rtl="0">
              <a:lnSpc>
                <a:spcPct val="100000"/>
              </a:lnSpc>
              <a:spcBef>
                <a:spcPts val="6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Five </a:t>
            </a:r>
            <a:r>
              <a:rPr lang="en-GB" sz="2000" b="1">
                <a:solidFill>
                  <a:schemeClr val="dk1"/>
                </a:solidFill>
                <a:latin typeface="Calibri"/>
                <a:ea typeface="Calibri"/>
                <a:cs typeface="Calibri"/>
                <a:sym typeface="Calibri"/>
              </a:rPr>
              <a:t>shiny</a:t>
            </a:r>
            <a:r>
              <a:rPr lang="en-GB" sz="2000">
                <a:solidFill>
                  <a:schemeClr val="dk1"/>
                </a:solidFill>
                <a:latin typeface="Calibri"/>
                <a:ea typeface="Calibri"/>
                <a:cs typeface="Calibri"/>
                <a:sym typeface="Calibri"/>
              </a:rPr>
              <a:t> objects (e.g. a metal spoon)</a:t>
            </a:r>
            <a:endParaRPr/>
          </a:p>
          <a:p>
            <a:pPr marL="228600" marR="0" lvl="0" indent="-228600" algn="l" rtl="0">
              <a:lnSpc>
                <a:spcPct val="100000"/>
              </a:lnSpc>
              <a:spcBef>
                <a:spcPts val="6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Five </a:t>
            </a:r>
            <a:r>
              <a:rPr lang="en-GB" sz="2000" b="1">
                <a:solidFill>
                  <a:schemeClr val="dk1"/>
                </a:solidFill>
                <a:latin typeface="Calibri"/>
                <a:ea typeface="Calibri"/>
                <a:cs typeface="Calibri"/>
                <a:sym typeface="Calibri"/>
              </a:rPr>
              <a:t>matt</a:t>
            </a:r>
            <a:r>
              <a:rPr lang="en-GB" sz="2000">
                <a:solidFill>
                  <a:schemeClr val="dk1"/>
                </a:solidFill>
                <a:latin typeface="Calibri"/>
                <a:ea typeface="Calibri"/>
                <a:cs typeface="Calibri"/>
                <a:sym typeface="Calibri"/>
              </a:rPr>
              <a:t> objects (e.g. a piece of paper)</a:t>
            </a:r>
            <a:endParaRPr/>
          </a:p>
          <a:p>
            <a:pPr marL="228600" marR="0" lvl="0" indent="-228600" algn="l" rtl="0">
              <a:lnSpc>
                <a:spcPct val="100000"/>
              </a:lnSpc>
              <a:spcBef>
                <a:spcPts val="6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Five </a:t>
            </a:r>
            <a:r>
              <a:rPr lang="en-GB" sz="2000" b="1">
                <a:solidFill>
                  <a:schemeClr val="dk1"/>
                </a:solidFill>
                <a:latin typeface="Calibri"/>
                <a:ea typeface="Calibri"/>
                <a:cs typeface="Calibri"/>
                <a:sym typeface="Calibri"/>
              </a:rPr>
              <a:t>luminous</a:t>
            </a:r>
            <a:r>
              <a:rPr lang="en-GB" sz="2000">
                <a:solidFill>
                  <a:schemeClr val="dk1"/>
                </a:solidFill>
                <a:latin typeface="Calibri"/>
                <a:ea typeface="Calibri"/>
                <a:cs typeface="Calibri"/>
                <a:sym typeface="Calibri"/>
              </a:rPr>
              <a:t> objects (e.g. a candle)</a:t>
            </a:r>
            <a:endParaRPr/>
          </a:p>
          <a:p>
            <a:pPr marL="0" marR="0" lvl="0" indent="0" algn="l" rtl="0">
              <a:lnSpc>
                <a:spcPct val="10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Think or talk about whether each of these is </a:t>
            </a:r>
            <a:r>
              <a:rPr lang="en-GB" sz="2000" b="1">
                <a:solidFill>
                  <a:schemeClr val="dk1"/>
                </a:solidFill>
                <a:latin typeface="Calibri"/>
                <a:ea typeface="Calibri"/>
                <a:cs typeface="Calibri"/>
                <a:sym typeface="Calibri"/>
              </a:rPr>
              <a:t>luminous</a:t>
            </a:r>
            <a:r>
              <a:rPr lang="en-GB" sz="2000">
                <a:solidFill>
                  <a:schemeClr val="dk1"/>
                </a:solidFill>
                <a:latin typeface="Calibri"/>
                <a:ea typeface="Calibri"/>
                <a:cs typeface="Calibri"/>
                <a:sym typeface="Calibri"/>
              </a:rPr>
              <a:t> or a good </a:t>
            </a:r>
            <a:r>
              <a:rPr lang="en-GB" sz="2000" b="1">
                <a:solidFill>
                  <a:schemeClr val="dk1"/>
                </a:solidFill>
                <a:latin typeface="Calibri"/>
                <a:ea typeface="Calibri"/>
                <a:cs typeface="Calibri"/>
                <a:sym typeface="Calibri"/>
              </a:rPr>
              <a:t>reflector</a:t>
            </a:r>
            <a:r>
              <a:rPr lang="en-GB" sz="2000">
                <a:solidFill>
                  <a:schemeClr val="dk1"/>
                </a:solidFill>
                <a:latin typeface="Calibri"/>
                <a:ea typeface="Calibri"/>
                <a:cs typeface="Calibri"/>
                <a:sym typeface="Calibri"/>
              </a:rPr>
              <a:t>?</a:t>
            </a:r>
            <a:endParaRPr/>
          </a:p>
          <a:p>
            <a:pPr marL="0" marR="0" lvl="0" indent="0" algn="l" rtl="0">
              <a:lnSpc>
                <a:spcPct val="100000"/>
              </a:lnSpc>
              <a:spcBef>
                <a:spcPts val="3000"/>
              </a:spcBef>
              <a:spcAft>
                <a:spcPts val="0"/>
              </a:spcAft>
              <a:buClr>
                <a:schemeClr val="dk1"/>
              </a:buClr>
              <a:buSzPts val="4400"/>
              <a:buFont typeface="Arial"/>
              <a:buNone/>
            </a:pPr>
            <a:endParaRPr sz="4400">
              <a:solidFill>
                <a:schemeClr val="dk1"/>
              </a:solidFill>
              <a:latin typeface="Calibri"/>
              <a:ea typeface="Calibri"/>
              <a:cs typeface="Calibri"/>
              <a:sym typeface="Calibri"/>
            </a:endParaRPr>
          </a:p>
          <a:p>
            <a:pPr marL="0" marR="0" lvl="0" indent="0" algn="l" rtl="0">
              <a:lnSpc>
                <a:spcPct val="100000"/>
              </a:lnSpc>
              <a:spcBef>
                <a:spcPts val="2400"/>
              </a:spcBef>
              <a:spcAft>
                <a:spcPts val="0"/>
              </a:spcAft>
              <a:buClr>
                <a:schemeClr val="dk1"/>
              </a:buClr>
              <a:buSzPts val="1800"/>
              <a:buFont typeface="Arial"/>
              <a:buNone/>
            </a:pPr>
            <a:br>
              <a:rPr lang="en-GB" sz="18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You</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could</a:t>
            </a:r>
            <a:r>
              <a:rPr lang="en-GB" sz="14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watch</a:t>
            </a:r>
            <a:r>
              <a:rPr lang="en-GB" sz="1400">
                <a:solidFill>
                  <a:schemeClr val="dk1"/>
                </a:solidFill>
                <a:latin typeface="Calibri"/>
                <a:ea typeface="Calibri"/>
                <a:cs typeface="Calibri"/>
                <a:sym typeface="Calibri"/>
              </a:rPr>
              <a:t> </a:t>
            </a:r>
            <a:r>
              <a:rPr lang="en-GB" sz="1600" i="1" u="sng">
                <a:solidFill>
                  <a:schemeClr val="dk1"/>
                </a:solidFill>
                <a:latin typeface="Calibri"/>
                <a:ea typeface="Calibri"/>
                <a:cs typeface="Calibri"/>
                <a:sym typeface="Calibri"/>
                <a:hlinkClick r:id="rId3"/>
              </a:rPr>
              <a:t>www.bbc.co.uk/bitesize/clips/zs3ygk7</a:t>
            </a:r>
            <a:r>
              <a:rPr lang="en-GB" sz="1600" i="1">
                <a:solidFill>
                  <a:schemeClr val="dk1"/>
                </a:solidFill>
                <a:latin typeface="Calibri"/>
                <a:ea typeface="Calibri"/>
                <a:cs typeface="Calibri"/>
                <a:sym typeface="Calibri"/>
              </a:rPr>
              <a:t> </a:t>
            </a:r>
            <a:endParaRPr sz="2000" i="1">
              <a:solidFill>
                <a:srgbClr val="FF0000"/>
              </a:solidFill>
              <a:latin typeface="Calibri"/>
              <a:ea typeface="Calibri"/>
              <a:cs typeface="Calibri"/>
              <a:sym typeface="Calibri"/>
            </a:endParaRPr>
          </a:p>
        </p:txBody>
      </p:sp>
      <p:sp>
        <p:nvSpPr>
          <p:cNvPr id="86" name="Google Shape;86;p3"/>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Explore, review, think, talk…</a:t>
            </a:r>
            <a:endParaRPr/>
          </a:p>
        </p:txBody>
      </p:sp>
      <p:sp>
        <p:nvSpPr>
          <p:cNvPr id="87" name="Google Shape;87;p3"/>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88" name="Google Shape;88;p3"/>
          <p:cNvSpPr txBox="1">
            <a:spLocks noGrp="1"/>
          </p:cNvSpPr>
          <p:nvPr>
            <p:ph type="body" idx="1"/>
          </p:nvPr>
        </p:nvSpPr>
        <p:spPr>
          <a:xfrm>
            <a:off x="1498600" y="542598"/>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What do you already know about the reflection of light?</a:t>
            </a:r>
            <a:endParaRPr/>
          </a:p>
        </p:txBody>
      </p:sp>
      <p:sp>
        <p:nvSpPr>
          <p:cNvPr id="89" name="Google Shape;89;p3"/>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70C0"/>
              </a:buClr>
              <a:buSzPts val="2000"/>
              <a:buFont typeface="Arial"/>
              <a:buChar char="•"/>
            </a:pPr>
            <a:r>
              <a:rPr lang="en-GB" sz="2000" b="1">
                <a:solidFill>
                  <a:srgbClr val="0070C0"/>
                </a:solidFill>
                <a:latin typeface="Calibri"/>
                <a:ea typeface="Calibri"/>
                <a:cs typeface="Calibri"/>
                <a:sym typeface="Calibri"/>
              </a:rPr>
              <a:t>Shiny</a:t>
            </a:r>
            <a:r>
              <a:rPr lang="en-GB" sz="2000">
                <a:solidFill>
                  <a:srgbClr val="0070C0"/>
                </a:solidFill>
                <a:latin typeface="Calibri"/>
                <a:ea typeface="Calibri"/>
                <a:cs typeface="Calibri"/>
                <a:sym typeface="Calibri"/>
              </a:rPr>
              <a:t> objects are often made of metal or have a metal layer covered by clear plastic or glass. Some polished or very smooth objects such as crystals are shiny. Shiny objects </a:t>
            </a:r>
            <a:r>
              <a:rPr lang="en-GB" sz="2000" b="1">
                <a:solidFill>
                  <a:srgbClr val="0070C0"/>
                </a:solidFill>
                <a:latin typeface="Calibri"/>
                <a:ea typeface="Calibri"/>
                <a:cs typeface="Calibri"/>
                <a:sym typeface="Calibri"/>
              </a:rPr>
              <a:t>reflect</a:t>
            </a:r>
            <a:r>
              <a:rPr lang="en-GB" sz="2000">
                <a:solidFill>
                  <a:srgbClr val="0070C0"/>
                </a:solidFill>
                <a:latin typeface="Calibri"/>
                <a:ea typeface="Calibri"/>
                <a:cs typeface="Calibri"/>
                <a:sym typeface="Calibri"/>
              </a:rPr>
              <a:t> most light that hits them in a particular direction.</a:t>
            </a:r>
            <a:endParaRPr/>
          </a:p>
          <a:p>
            <a:pPr marL="228600" marR="0" lvl="0" indent="-228600" algn="l" rtl="0">
              <a:lnSpc>
                <a:spcPct val="100000"/>
              </a:lnSpc>
              <a:spcBef>
                <a:spcPts val="1000"/>
              </a:spcBef>
              <a:spcAft>
                <a:spcPts val="0"/>
              </a:spcAft>
              <a:buClr>
                <a:srgbClr val="0070C0"/>
              </a:buClr>
              <a:buSzPts val="2000"/>
              <a:buFont typeface="Arial"/>
              <a:buChar char="•"/>
            </a:pPr>
            <a:r>
              <a:rPr lang="en-GB" sz="2000" b="1">
                <a:solidFill>
                  <a:srgbClr val="0070C0"/>
                </a:solidFill>
                <a:latin typeface="Calibri"/>
                <a:ea typeface="Calibri"/>
                <a:cs typeface="Calibri"/>
                <a:sym typeface="Calibri"/>
              </a:rPr>
              <a:t>Matt</a:t>
            </a:r>
            <a:r>
              <a:rPr lang="en-GB" sz="2000">
                <a:solidFill>
                  <a:srgbClr val="0070C0"/>
                </a:solidFill>
                <a:latin typeface="Calibri"/>
                <a:ea typeface="Calibri"/>
                <a:cs typeface="Calibri"/>
                <a:sym typeface="Calibri"/>
              </a:rPr>
              <a:t> objects are less good reflectors of light than shiny objects as they absorb some of the light energy. Their </a:t>
            </a:r>
            <a:r>
              <a:rPr lang="en-GB" sz="2000" b="1">
                <a:solidFill>
                  <a:srgbClr val="0070C0"/>
                </a:solidFill>
                <a:latin typeface="Calibri"/>
                <a:ea typeface="Calibri"/>
                <a:cs typeface="Calibri"/>
                <a:sym typeface="Calibri"/>
              </a:rPr>
              <a:t>surfaces</a:t>
            </a:r>
            <a:r>
              <a:rPr lang="en-GB" sz="2000">
                <a:solidFill>
                  <a:srgbClr val="0070C0"/>
                </a:solidFill>
                <a:latin typeface="Calibri"/>
                <a:ea typeface="Calibri"/>
                <a:cs typeface="Calibri"/>
                <a:sym typeface="Calibri"/>
              </a:rPr>
              <a:t> are less smooth than those of shiny objects, so the light they </a:t>
            </a:r>
            <a:r>
              <a:rPr lang="en-GB" sz="2000" b="1">
                <a:solidFill>
                  <a:srgbClr val="0070C0"/>
                </a:solidFill>
                <a:latin typeface="Calibri"/>
                <a:ea typeface="Calibri"/>
                <a:cs typeface="Calibri"/>
                <a:sym typeface="Calibri"/>
              </a:rPr>
              <a:t>reflect</a:t>
            </a:r>
            <a:r>
              <a:rPr lang="en-GB" sz="20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scatters</a:t>
            </a:r>
            <a:r>
              <a:rPr lang="en-GB" sz="2000">
                <a:solidFill>
                  <a:srgbClr val="0070C0"/>
                </a:solidFill>
                <a:latin typeface="Calibri"/>
                <a:ea typeface="Calibri"/>
                <a:cs typeface="Calibri"/>
                <a:sym typeface="Calibri"/>
              </a:rPr>
              <a:t> in all directions. </a:t>
            </a:r>
            <a:endParaRPr/>
          </a:p>
          <a:p>
            <a:pPr marL="228600" marR="0" lvl="0" indent="-228600" algn="l" rtl="0">
              <a:lnSpc>
                <a:spcPct val="100000"/>
              </a:lnSpc>
              <a:spcBef>
                <a:spcPts val="1000"/>
              </a:spcBef>
              <a:spcAft>
                <a:spcPts val="0"/>
              </a:spcAft>
              <a:buClr>
                <a:srgbClr val="0070C0"/>
              </a:buClr>
              <a:buSzPts val="2000"/>
              <a:buFont typeface="Arial"/>
              <a:buChar char="•"/>
            </a:pPr>
            <a:r>
              <a:rPr lang="en-GB" sz="2000" b="1">
                <a:solidFill>
                  <a:srgbClr val="0070C0"/>
                </a:solidFill>
                <a:latin typeface="Calibri"/>
                <a:ea typeface="Calibri"/>
                <a:cs typeface="Calibri"/>
                <a:sym typeface="Calibri"/>
              </a:rPr>
              <a:t>Luminous</a:t>
            </a:r>
            <a:r>
              <a:rPr lang="en-GB" sz="2000">
                <a:solidFill>
                  <a:srgbClr val="0070C0"/>
                </a:solidFill>
                <a:latin typeface="Calibri"/>
                <a:ea typeface="Calibri"/>
                <a:cs typeface="Calibri"/>
                <a:sym typeface="Calibri"/>
              </a:rPr>
              <a:t> objects are </a:t>
            </a:r>
            <a:r>
              <a:rPr lang="en-GB" sz="2000" b="1">
                <a:solidFill>
                  <a:srgbClr val="0070C0"/>
                </a:solidFill>
                <a:latin typeface="Calibri"/>
                <a:ea typeface="Calibri"/>
                <a:cs typeface="Calibri"/>
                <a:sym typeface="Calibri"/>
              </a:rPr>
              <a:t>light sources</a:t>
            </a:r>
            <a:r>
              <a:rPr lang="en-GB" sz="2000">
                <a:solidFill>
                  <a:srgbClr val="0070C0"/>
                </a:solidFill>
                <a:latin typeface="Calibri"/>
                <a:ea typeface="Calibri"/>
                <a:cs typeface="Calibri"/>
                <a:sym typeface="Calibri"/>
              </a:rPr>
              <a:t>. </a:t>
            </a:r>
            <a:endParaRPr/>
          </a:p>
          <a:p>
            <a:pPr marL="228600" marR="0" lvl="0" indent="-228600" algn="l" rtl="0">
              <a:lnSpc>
                <a:spcPct val="10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The moon, hi-vis jacket and cat’s eyes are all excellent reflectors; they do </a:t>
            </a:r>
            <a:r>
              <a:rPr lang="en-GB" sz="2000" u="sng">
                <a:solidFill>
                  <a:srgbClr val="0070C0"/>
                </a:solidFill>
                <a:latin typeface="Calibri"/>
                <a:ea typeface="Calibri"/>
                <a:cs typeface="Calibri"/>
                <a:sym typeface="Calibri"/>
              </a:rPr>
              <a:t>not</a:t>
            </a:r>
            <a:r>
              <a:rPr lang="en-GB" sz="2000">
                <a:solidFill>
                  <a:srgbClr val="0070C0"/>
                </a:solidFill>
                <a:latin typeface="Calibri"/>
                <a:ea typeface="Calibri"/>
                <a:cs typeface="Calibri"/>
                <a:sym typeface="Calibri"/>
              </a:rPr>
              <a:t> emit light.</a:t>
            </a:r>
            <a:endParaRPr/>
          </a:p>
          <a:p>
            <a:pPr marL="0" marR="0" lvl="0" indent="0" algn="l" rtl="0">
              <a:lnSpc>
                <a:spcPct val="100000"/>
              </a:lnSpc>
              <a:spcBef>
                <a:spcPts val="10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sp>
        <p:nvSpPr>
          <p:cNvPr id="90" name="Google Shape;90;p3"/>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(10 minutes)</a:t>
            </a:r>
            <a:endParaRPr/>
          </a:p>
        </p:txBody>
      </p:sp>
      <p:pic>
        <p:nvPicPr>
          <p:cNvPr id="91" name="Google Shape;91;p3" descr="A close up of a clock&#10;&#10;Description automatically generated"/>
          <p:cNvPicPr preferRelativeResize="0"/>
          <p:nvPr/>
        </p:nvPicPr>
        <p:blipFill rotWithShape="1">
          <a:blip r:embed="rId4">
            <a:alphaModFix/>
          </a:blip>
          <a:srcRect/>
          <a:stretch/>
        </p:blipFill>
        <p:spPr>
          <a:xfrm>
            <a:off x="199368" y="58854"/>
            <a:ext cx="1079500" cy="1079500"/>
          </a:xfrm>
          <a:prstGeom prst="rect">
            <a:avLst/>
          </a:prstGeom>
          <a:noFill/>
          <a:ln>
            <a:noFill/>
          </a:ln>
        </p:spPr>
      </p:pic>
      <p:pic>
        <p:nvPicPr>
          <p:cNvPr id="92" name="Google Shape;92;p3"/>
          <p:cNvPicPr preferRelativeResize="0"/>
          <p:nvPr/>
        </p:nvPicPr>
        <p:blipFill rotWithShape="1">
          <a:blip r:embed="rId5">
            <a:alphaModFix/>
          </a:blip>
          <a:srcRect/>
          <a:stretch/>
        </p:blipFill>
        <p:spPr>
          <a:xfrm>
            <a:off x="3077798" y="4156578"/>
            <a:ext cx="1063952" cy="1562852"/>
          </a:xfrm>
          <a:prstGeom prst="rect">
            <a:avLst/>
          </a:prstGeom>
          <a:noFill/>
          <a:ln>
            <a:noFill/>
          </a:ln>
        </p:spPr>
      </p:pic>
      <p:pic>
        <p:nvPicPr>
          <p:cNvPr id="93" name="Google Shape;93;p3"/>
          <p:cNvPicPr preferRelativeResize="0"/>
          <p:nvPr/>
        </p:nvPicPr>
        <p:blipFill rotWithShape="1">
          <a:blip r:embed="rId6">
            <a:alphaModFix/>
          </a:blip>
          <a:srcRect/>
          <a:stretch/>
        </p:blipFill>
        <p:spPr>
          <a:xfrm>
            <a:off x="1004334" y="4156578"/>
            <a:ext cx="1980405" cy="1562852"/>
          </a:xfrm>
          <a:prstGeom prst="rect">
            <a:avLst/>
          </a:prstGeom>
          <a:noFill/>
          <a:ln>
            <a:noFill/>
          </a:ln>
        </p:spPr>
      </p:pic>
      <p:pic>
        <p:nvPicPr>
          <p:cNvPr id="94" name="Google Shape;94;p3"/>
          <p:cNvPicPr preferRelativeResize="0"/>
          <p:nvPr/>
        </p:nvPicPr>
        <p:blipFill rotWithShape="1">
          <a:blip r:embed="rId7">
            <a:alphaModFix/>
          </a:blip>
          <a:srcRect/>
          <a:stretch/>
        </p:blipFill>
        <p:spPr>
          <a:xfrm>
            <a:off x="5353235" y="1698758"/>
            <a:ext cx="554506" cy="1666987"/>
          </a:xfrm>
          <a:prstGeom prst="rect">
            <a:avLst/>
          </a:prstGeom>
          <a:noFill/>
          <a:ln>
            <a:noFill/>
          </a:ln>
        </p:spPr>
      </p:pic>
      <p:pic>
        <p:nvPicPr>
          <p:cNvPr id="95" name="Google Shape;95;p3"/>
          <p:cNvPicPr preferRelativeResize="0"/>
          <p:nvPr/>
        </p:nvPicPr>
        <p:blipFill rotWithShape="1">
          <a:blip r:embed="rId8">
            <a:alphaModFix/>
          </a:blip>
          <a:srcRect l="29969" t="21702" r="35869" b="14289"/>
          <a:stretch/>
        </p:blipFill>
        <p:spPr>
          <a:xfrm>
            <a:off x="4216336" y="4156578"/>
            <a:ext cx="1253110" cy="1562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4</a:t>
            </a:fld>
            <a:endParaRPr/>
          </a:p>
        </p:txBody>
      </p:sp>
      <p:sp>
        <p:nvSpPr>
          <p:cNvPr id="101" name="Google Shape;101;p4"/>
          <p:cNvSpPr txBox="1">
            <a:spLocks noGrp="1"/>
          </p:cNvSpPr>
          <p:nvPr>
            <p:ph type="body" idx="1"/>
          </p:nvPr>
        </p:nvSpPr>
        <p:spPr>
          <a:xfrm>
            <a:off x="1498600" y="548991"/>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Investigate the reflective properties of objects</a:t>
            </a:r>
            <a:endParaRPr/>
          </a:p>
        </p:txBody>
      </p:sp>
      <p:sp>
        <p:nvSpPr>
          <p:cNvPr id="102" name="Google Shape;102;p4"/>
          <p:cNvSpPr txBox="1"/>
          <p:nvPr/>
        </p:nvSpPr>
        <p:spPr>
          <a:xfrm>
            <a:off x="838201"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Investigate </a:t>
            </a:r>
            <a:r>
              <a:rPr lang="en-GB" sz="2000" b="1">
                <a:solidFill>
                  <a:schemeClr val="dk1"/>
                </a:solidFill>
                <a:latin typeface="Calibri"/>
                <a:ea typeface="Calibri"/>
                <a:cs typeface="Calibri"/>
                <a:sym typeface="Calibri"/>
              </a:rPr>
              <a:t>reflection</a:t>
            </a:r>
            <a:r>
              <a:rPr lang="en-GB" sz="2000">
                <a:solidFill>
                  <a:schemeClr val="dk1"/>
                </a:solidFill>
                <a:latin typeface="Calibri"/>
                <a:ea typeface="Calibri"/>
                <a:cs typeface="Calibri"/>
                <a:sym typeface="Calibri"/>
              </a:rPr>
              <a:t> by shining a torch on various objects/surfaces around the room to see how bright the circle of light looks on each of them. You could investigate one of these:</a:t>
            </a:r>
            <a:endParaRPr/>
          </a:p>
          <a:p>
            <a:pPr marL="228600" marR="0" lvl="0" indent="-228600" algn="l" rtl="0">
              <a:lnSpc>
                <a:spcPct val="100000"/>
              </a:lnSpc>
              <a:spcBef>
                <a:spcPts val="4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If smooth surfaces are always more reflective than rough ones?</a:t>
            </a:r>
            <a:endParaRPr/>
          </a:p>
          <a:p>
            <a:pPr marL="228600" marR="0" lvl="0" indent="-228600" algn="l" rtl="0">
              <a:lnSpc>
                <a:spcPct val="100000"/>
              </a:lnSpc>
              <a:spcBef>
                <a:spcPts val="4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If white/pale surfaces are always more reflective than black/dark ones? </a:t>
            </a:r>
            <a:endParaRPr/>
          </a:p>
          <a:p>
            <a:pPr marL="228600" marR="0" lvl="0" indent="-228600" algn="l" rtl="0">
              <a:lnSpc>
                <a:spcPct val="100000"/>
              </a:lnSpc>
              <a:spcBef>
                <a:spcPts val="4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If some surfaces reflect equally brightly when the torch</a:t>
            </a:r>
            <a:r>
              <a:rPr lang="en-GB" sz="18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is</a:t>
            </a:r>
            <a:r>
              <a:rPr lang="en-GB" sz="18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held</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at</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different</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angles</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to</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them, or not?</a:t>
            </a:r>
            <a:endParaRPr/>
          </a:p>
          <a:p>
            <a:pPr marL="0" marR="0" lvl="0" indent="0" algn="l" rtl="0">
              <a:lnSpc>
                <a:spcPct val="100000"/>
              </a:lnSpc>
              <a:spcBef>
                <a:spcPts val="400"/>
              </a:spcBef>
              <a:spcAft>
                <a:spcPts val="0"/>
              </a:spcAft>
              <a:buClr>
                <a:schemeClr val="dk1"/>
              </a:buClr>
              <a:buSzPts val="2000"/>
              <a:buFont typeface="Arial"/>
              <a:buNone/>
            </a:pPr>
            <a:r>
              <a:rPr lang="en-GB" sz="2000">
                <a:solidFill>
                  <a:schemeClr val="dk1"/>
                </a:solidFill>
                <a:latin typeface="Calibri"/>
                <a:ea typeface="Calibri"/>
                <a:cs typeface="Calibri"/>
                <a:sym typeface="Calibri"/>
              </a:rPr>
              <a:t>You could try black and white paper or t-shirts,  a mobile phone screen, carpet, shiny paper, </a:t>
            </a:r>
            <a:r>
              <a:rPr lang="en-GB" sz="2000" b="1">
                <a:solidFill>
                  <a:schemeClr val="dk1"/>
                </a:solidFill>
                <a:latin typeface="Calibri"/>
                <a:ea typeface="Calibri"/>
                <a:cs typeface="Calibri"/>
                <a:sym typeface="Calibri"/>
              </a:rPr>
              <a:t>mirrors</a:t>
            </a:r>
            <a:r>
              <a:rPr lang="en-GB" sz="2000">
                <a:solidFill>
                  <a:schemeClr val="dk1"/>
                </a:solidFill>
                <a:latin typeface="Calibri"/>
                <a:ea typeface="Calibri"/>
                <a:cs typeface="Calibri"/>
                <a:sym typeface="Calibri"/>
              </a:rPr>
              <a:t> and plastic of different colours/textures. </a:t>
            </a:r>
            <a:endParaRPr/>
          </a:p>
          <a:p>
            <a:pPr marL="228600" marR="0" lvl="0" indent="-101600" algn="l" rtl="0">
              <a:lnSpc>
                <a:spcPct val="100000"/>
              </a:lnSpc>
              <a:spcBef>
                <a:spcPts val="1000"/>
              </a:spcBef>
              <a:spcAft>
                <a:spcPts val="0"/>
              </a:spcAft>
              <a:buClr>
                <a:schemeClr val="dk1"/>
              </a:buClr>
              <a:buSzPts val="2000"/>
              <a:buFont typeface="Arial"/>
              <a:buNone/>
            </a:pPr>
            <a:endParaRPr sz="2000" i="1">
              <a:solidFill>
                <a:srgbClr val="FF0000"/>
              </a:solidFill>
              <a:latin typeface="Calibri"/>
              <a:ea typeface="Calibri"/>
              <a:cs typeface="Calibri"/>
              <a:sym typeface="Calibri"/>
            </a:endParaRPr>
          </a:p>
        </p:txBody>
      </p:sp>
      <p:sp>
        <p:nvSpPr>
          <p:cNvPr id="103" name="Google Shape;103;p4"/>
          <p:cNvSpPr txBox="1"/>
          <p:nvPr/>
        </p:nvSpPr>
        <p:spPr>
          <a:xfrm>
            <a:off x="6172200" y="1591799"/>
            <a:ext cx="5248276"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108000" bIns="45700" anchor="t" anchorCtr="0">
            <a:noAutofit/>
          </a:bodyPr>
          <a:lstStyle/>
          <a:p>
            <a:pPr marL="180000" marR="0" lvl="0" indent="-180000" algn="l" rtl="0">
              <a:lnSpc>
                <a:spcPct val="100000"/>
              </a:lnSpc>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Record your results using a </a:t>
            </a:r>
            <a:r>
              <a:rPr lang="en-GB" sz="2000" b="1">
                <a:solidFill>
                  <a:schemeClr val="dk1"/>
                </a:solidFill>
                <a:latin typeface="Calibri"/>
                <a:ea typeface="Calibri"/>
                <a:cs typeface="Calibri"/>
                <a:sym typeface="Calibri"/>
              </a:rPr>
              <a:t>Carroll diagram </a:t>
            </a:r>
            <a:r>
              <a:rPr lang="en-GB" sz="2000">
                <a:solidFill>
                  <a:schemeClr val="dk1"/>
                </a:solidFill>
                <a:latin typeface="Calibri"/>
                <a:ea typeface="Calibri"/>
                <a:cs typeface="Calibri"/>
                <a:sym typeface="Calibri"/>
              </a:rPr>
              <a:t>(see</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next</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page)</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to</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group</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your</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data</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according</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to the</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‘yes/no’</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question</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you</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investigated</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and</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how</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reflective</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or</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not</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the</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objects/surfaces</a:t>
            </a:r>
            <a:r>
              <a:rPr lang="en-GB" sz="17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were.</a:t>
            </a:r>
            <a:endParaRPr/>
          </a:p>
          <a:p>
            <a:pPr marL="180000" marR="0" lvl="0" indent="-180000" algn="l" rtl="0">
              <a:lnSpc>
                <a:spcPct val="100000"/>
              </a:lnSpc>
              <a:spcBef>
                <a:spcPts val="4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In each test, light travelled from your torch, reflected off an object and then travelled into your eye. In each part of its ‘journey’ the light travelled in a straight line. </a:t>
            </a:r>
            <a:endParaRPr/>
          </a:p>
        </p:txBody>
      </p:sp>
      <p:sp>
        <p:nvSpPr>
          <p:cNvPr id="104" name="Google Shape;104;p4"/>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(20 - 30 minutes)</a:t>
            </a:r>
            <a:endParaRPr/>
          </a:p>
        </p:txBody>
      </p:sp>
      <p:pic>
        <p:nvPicPr>
          <p:cNvPr id="105" name="Google Shape;105;p4" descr="A close up of a clock&#10;&#10;Description automatically generated"/>
          <p:cNvPicPr preferRelativeResize="0"/>
          <p:nvPr/>
        </p:nvPicPr>
        <p:blipFill rotWithShape="1">
          <a:blip r:embed="rId3">
            <a:alphaModFix/>
          </a:blip>
          <a:srcRect/>
          <a:stretch/>
        </p:blipFill>
        <p:spPr>
          <a:xfrm>
            <a:off x="199368" y="58854"/>
            <a:ext cx="1079500" cy="1079500"/>
          </a:xfrm>
          <a:prstGeom prst="rect">
            <a:avLst/>
          </a:prstGeom>
          <a:noFill/>
          <a:ln>
            <a:noFill/>
          </a:ln>
        </p:spPr>
      </p:pic>
      <p:sp>
        <p:nvSpPr>
          <p:cNvPr id="106" name="Google Shape;106;p4"/>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Light</a:t>
            </a:r>
            <a:endParaRPr/>
          </a:p>
        </p:txBody>
      </p:sp>
      <p:grpSp>
        <p:nvGrpSpPr>
          <p:cNvPr id="107" name="Google Shape;107;p4"/>
          <p:cNvGrpSpPr/>
          <p:nvPr/>
        </p:nvGrpSpPr>
        <p:grpSpPr>
          <a:xfrm>
            <a:off x="6677474" y="4019733"/>
            <a:ext cx="4571211" cy="1973690"/>
            <a:chOff x="6317083" y="4110768"/>
            <a:chExt cx="4571211" cy="1973690"/>
          </a:xfrm>
        </p:grpSpPr>
        <p:pic>
          <p:nvPicPr>
            <p:cNvPr id="108" name="Google Shape;108;p4"/>
            <p:cNvPicPr preferRelativeResize="0"/>
            <p:nvPr/>
          </p:nvPicPr>
          <p:blipFill rotWithShape="1">
            <a:blip r:embed="rId4">
              <a:alphaModFix/>
            </a:blip>
            <a:srcRect/>
            <a:stretch/>
          </p:blipFill>
          <p:spPr>
            <a:xfrm rot="-1344725">
              <a:off x="9845027" y="4254710"/>
              <a:ext cx="919644" cy="830680"/>
            </a:xfrm>
            <a:prstGeom prst="rect">
              <a:avLst/>
            </a:prstGeom>
            <a:noFill/>
            <a:ln>
              <a:noFill/>
            </a:ln>
          </p:spPr>
        </p:pic>
        <p:cxnSp>
          <p:nvCxnSpPr>
            <p:cNvPr id="109" name="Google Shape;109;p4"/>
            <p:cNvCxnSpPr/>
            <p:nvPr/>
          </p:nvCxnSpPr>
          <p:spPr>
            <a:xfrm>
              <a:off x="7278082" y="4850538"/>
              <a:ext cx="1302327" cy="528109"/>
            </a:xfrm>
            <a:prstGeom prst="straightConnector1">
              <a:avLst/>
            </a:prstGeom>
            <a:noFill/>
            <a:ln w="57150" cap="flat" cmpd="sng">
              <a:solidFill>
                <a:srgbClr val="FF0000"/>
              </a:solidFill>
              <a:prstDash val="solid"/>
              <a:miter lim="800000"/>
              <a:headEnd type="none" w="sm" len="sm"/>
              <a:tailEnd type="stealth" w="med" len="med"/>
            </a:ln>
          </p:spPr>
        </p:cxnSp>
        <p:cxnSp>
          <p:nvCxnSpPr>
            <p:cNvPr id="110" name="Google Shape;110;p4"/>
            <p:cNvCxnSpPr/>
            <p:nvPr/>
          </p:nvCxnSpPr>
          <p:spPr>
            <a:xfrm rot="10800000" flipH="1">
              <a:off x="8580409" y="4616853"/>
              <a:ext cx="1736436" cy="761794"/>
            </a:xfrm>
            <a:prstGeom prst="straightConnector1">
              <a:avLst/>
            </a:prstGeom>
            <a:noFill/>
            <a:ln w="57150" cap="flat" cmpd="sng">
              <a:solidFill>
                <a:srgbClr val="FF0000"/>
              </a:solidFill>
              <a:prstDash val="solid"/>
              <a:miter lim="800000"/>
              <a:headEnd type="none" w="sm" len="sm"/>
              <a:tailEnd type="stealth" w="med" len="med"/>
            </a:ln>
          </p:spPr>
        </p:cxnSp>
        <p:pic>
          <p:nvPicPr>
            <p:cNvPr id="111" name="Google Shape;111;p4"/>
            <p:cNvPicPr preferRelativeResize="0"/>
            <p:nvPr/>
          </p:nvPicPr>
          <p:blipFill rotWithShape="1">
            <a:blip r:embed="rId5">
              <a:alphaModFix/>
            </a:blip>
            <a:srcRect/>
            <a:stretch/>
          </p:blipFill>
          <p:spPr>
            <a:xfrm>
              <a:off x="8192923" y="5378647"/>
              <a:ext cx="780171" cy="705811"/>
            </a:xfrm>
            <a:prstGeom prst="rect">
              <a:avLst/>
            </a:prstGeom>
            <a:noFill/>
            <a:ln>
              <a:noFill/>
            </a:ln>
          </p:spPr>
        </p:pic>
        <p:pic>
          <p:nvPicPr>
            <p:cNvPr id="112" name="Google Shape;112;p4"/>
            <p:cNvPicPr preferRelativeResize="0"/>
            <p:nvPr/>
          </p:nvPicPr>
          <p:blipFill rotWithShape="1">
            <a:blip r:embed="rId6">
              <a:alphaModFix/>
            </a:blip>
            <a:srcRect/>
            <a:stretch/>
          </p:blipFill>
          <p:spPr>
            <a:xfrm rot="10800000">
              <a:off x="6317083" y="4350754"/>
              <a:ext cx="1028665" cy="655774"/>
            </a:xfrm>
            <a:prstGeom prst="rect">
              <a:avLst/>
            </a:prstGeom>
            <a:noFill/>
            <a:ln>
              <a:noFill/>
            </a:ln>
          </p:spPr>
        </p:pic>
      </p:grpSp>
      <p:sp>
        <p:nvSpPr>
          <p:cNvPr id="113" name="Google Shape;113;p4"/>
          <p:cNvSpPr/>
          <p:nvPr/>
        </p:nvSpPr>
        <p:spPr>
          <a:xfrm>
            <a:off x="6287839" y="5271916"/>
            <a:ext cx="226808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70C0"/>
                </a:solidFill>
                <a:latin typeface="Calibri"/>
                <a:ea typeface="Calibri"/>
                <a:cs typeface="Calibri"/>
                <a:sym typeface="Calibri"/>
              </a:rPr>
              <a:t>A </a:t>
            </a:r>
            <a:r>
              <a:rPr lang="en-GB" sz="2000" b="1">
                <a:solidFill>
                  <a:srgbClr val="0070C0"/>
                </a:solidFill>
                <a:latin typeface="Calibri"/>
                <a:ea typeface="Calibri"/>
                <a:cs typeface="Calibri"/>
                <a:sym typeface="Calibri"/>
              </a:rPr>
              <a:t>ray diagram </a:t>
            </a:r>
            <a:r>
              <a:rPr lang="en-GB" sz="2000">
                <a:solidFill>
                  <a:srgbClr val="0070C0"/>
                </a:solidFill>
                <a:latin typeface="Calibri"/>
                <a:ea typeface="Calibri"/>
                <a:cs typeface="Calibri"/>
                <a:sym typeface="Calibri"/>
              </a:rPr>
              <a:t>showing reflection</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51534" y="162202"/>
            <a:ext cx="3317289" cy="6269253"/>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7030A0"/>
              </a:buClr>
              <a:buSzPts val="1800"/>
              <a:buFont typeface="Arial"/>
              <a:buNone/>
            </a:pPr>
            <a:r>
              <a:rPr lang="en-GB" sz="1800">
                <a:solidFill>
                  <a:srgbClr val="7030A0"/>
                </a:solidFill>
                <a:latin typeface="Calibri"/>
                <a:ea typeface="Calibri"/>
                <a:cs typeface="Calibri"/>
                <a:sym typeface="Calibri"/>
              </a:rPr>
              <a:t>Label your </a:t>
            </a:r>
            <a:r>
              <a:rPr lang="en-GB" sz="1800" b="1">
                <a:solidFill>
                  <a:srgbClr val="7030A0"/>
                </a:solidFill>
                <a:latin typeface="Calibri"/>
                <a:ea typeface="Calibri"/>
                <a:cs typeface="Calibri"/>
                <a:sym typeface="Calibri"/>
              </a:rPr>
              <a:t>Carroll diagram </a:t>
            </a:r>
            <a:r>
              <a:rPr lang="en-GB" sz="1800">
                <a:solidFill>
                  <a:srgbClr val="7030A0"/>
                </a:solidFill>
                <a:latin typeface="Calibri"/>
                <a:ea typeface="Calibri"/>
                <a:cs typeface="Calibri"/>
                <a:sym typeface="Calibri"/>
              </a:rPr>
              <a:t>to match the question you are investigating. </a:t>
            </a:r>
            <a:r>
              <a:rPr lang="en-GB" sz="1600">
                <a:solidFill>
                  <a:srgbClr val="7F7F7F"/>
                </a:solidFill>
                <a:latin typeface="Calibri"/>
                <a:ea typeface="Calibri"/>
                <a:cs typeface="Calibri"/>
                <a:sym typeface="Calibri"/>
              </a:rPr>
              <a:t>For example ‘Smooth’ vs. ‘Rough’, ‘White/pale’ vs ‘Black/dark’ or ‘Reflects better…’ vs. ‘Reflects equally…’ </a:t>
            </a:r>
            <a:endParaRPr/>
          </a:p>
          <a:p>
            <a:pPr marL="0" marR="0" lvl="0" indent="0" algn="l" rtl="0">
              <a:lnSpc>
                <a:spcPct val="120000"/>
              </a:lnSpc>
              <a:spcBef>
                <a:spcPts val="1000"/>
              </a:spcBef>
              <a:spcAft>
                <a:spcPts val="0"/>
              </a:spcAft>
              <a:buClr>
                <a:srgbClr val="7030A0"/>
              </a:buClr>
              <a:buSzPts val="1800"/>
              <a:buFont typeface="Arial"/>
              <a:buNone/>
            </a:pPr>
            <a:r>
              <a:rPr lang="en-GB" sz="1800">
                <a:solidFill>
                  <a:srgbClr val="7030A0"/>
                </a:solidFill>
                <a:latin typeface="Calibri"/>
                <a:ea typeface="Calibri"/>
                <a:cs typeface="Calibri"/>
                <a:sym typeface="Calibri"/>
              </a:rPr>
              <a:t>Write</a:t>
            </a:r>
            <a:r>
              <a:rPr lang="en-GB" sz="1600">
                <a:solidFill>
                  <a:srgbClr val="7030A0"/>
                </a:solidFill>
                <a:latin typeface="Calibri"/>
                <a:ea typeface="Calibri"/>
                <a:cs typeface="Calibri"/>
                <a:sym typeface="Calibri"/>
              </a:rPr>
              <a:t> </a:t>
            </a:r>
            <a:r>
              <a:rPr lang="en-GB" sz="1800">
                <a:solidFill>
                  <a:srgbClr val="7030A0"/>
                </a:solidFill>
                <a:latin typeface="Calibri"/>
                <a:ea typeface="Calibri"/>
                <a:cs typeface="Calibri"/>
                <a:sym typeface="Calibri"/>
              </a:rPr>
              <a:t>the</a:t>
            </a:r>
            <a:r>
              <a:rPr lang="en-GB" sz="1600">
                <a:solidFill>
                  <a:srgbClr val="7030A0"/>
                </a:solidFill>
                <a:latin typeface="Calibri"/>
                <a:ea typeface="Calibri"/>
                <a:cs typeface="Calibri"/>
                <a:sym typeface="Calibri"/>
              </a:rPr>
              <a:t> </a:t>
            </a:r>
            <a:r>
              <a:rPr lang="en-GB" sz="1800">
                <a:solidFill>
                  <a:srgbClr val="7030A0"/>
                </a:solidFill>
                <a:latin typeface="Calibri"/>
                <a:ea typeface="Calibri"/>
                <a:cs typeface="Calibri"/>
                <a:sym typeface="Calibri"/>
              </a:rPr>
              <a:t>name</a:t>
            </a:r>
            <a:r>
              <a:rPr lang="en-GB" sz="1600">
                <a:solidFill>
                  <a:srgbClr val="7030A0"/>
                </a:solidFill>
                <a:latin typeface="Calibri"/>
                <a:ea typeface="Calibri"/>
                <a:cs typeface="Calibri"/>
                <a:sym typeface="Calibri"/>
              </a:rPr>
              <a:t> </a:t>
            </a:r>
            <a:r>
              <a:rPr lang="en-GB" sz="1800">
                <a:solidFill>
                  <a:srgbClr val="7030A0"/>
                </a:solidFill>
                <a:latin typeface="Calibri"/>
                <a:ea typeface="Calibri"/>
                <a:cs typeface="Calibri"/>
                <a:sym typeface="Calibri"/>
              </a:rPr>
              <a:t>of</a:t>
            </a:r>
            <a:r>
              <a:rPr lang="en-GB" sz="1600">
                <a:solidFill>
                  <a:srgbClr val="7030A0"/>
                </a:solidFill>
                <a:latin typeface="Calibri"/>
                <a:ea typeface="Calibri"/>
                <a:cs typeface="Calibri"/>
                <a:sym typeface="Calibri"/>
              </a:rPr>
              <a:t> </a:t>
            </a:r>
            <a:r>
              <a:rPr lang="en-GB" sz="1800">
                <a:solidFill>
                  <a:srgbClr val="7030A0"/>
                </a:solidFill>
                <a:latin typeface="Calibri"/>
                <a:ea typeface="Calibri"/>
                <a:cs typeface="Calibri"/>
                <a:sym typeface="Calibri"/>
              </a:rPr>
              <a:t>each object or </a:t>
            </a:r>
            <a:br>
              <a:rPr lang="en-GB" sz="1800">
                <a:solidFill>
                  <a:srgbClr val="7030A0"/>
                </a:solidFill>
                <a:latin typeface="Calibri"/>
                <a:ea typeface="Calibri"/>
                <a:cs typeface="Calibri"/>
                <a:sym typeface="Calibri"/>
              </a:rPr>
            </a:br>
            <a:r>
              <a:rPr lang="en-GB" sz="1800">
                <a:solidFill>
                  <a:srgbClr val="7030A0"/>
                </a:solidFill>
                <a:latin typeface="Calibri"/>
                <a:ea typeface="Calibri"/>
                <a:cs typeface="Calibri"/>
                <a:sym typeface="Calibri"/>
              </a:rPr>
              <a:t>surface you tested in a square of the </a:t>
            </a:r>
            <a:r>
              <a:rPr lang="en-GB" sz="1800" b="1">
                <a:solidFill>
                  <a:srgbClr val="7030A0"/>
                </a:solidFill>
                <a:latin typeface="Calibri"/>
                <a:ea typeface="Calibri"/>
                <a:cs typeface="Calibri"/>
                <a:sym typeface="Calibri"/>
              </a:rPr>
              <a:t>Carroll diagram</a:t>
            </a:r>
            <a:r>
              <a:rPr lang="en-GB" sz="1800">
                <a:solidFill>
                  <a:srgbClr val="7030A0"/>
                </a:solidFill>
                <a:latin typeface="Calibri"/>
                <a:ea typeface="Calibri"/>
                <a:cs typeface="Calibri"/>
                <a:sym typeface="Calibri"/>
              </a:rPr>
              <a:t>. </a:t>
            </a:r>
            <a:r>
              <a:rPr lang="en-GB" sz="1600">
                <a:solidFill>
                  <a:srgbClr val="7F7F7F"/>
                </a:solidFill>
                <a:latin typeface="Calibri"/>
                <a:ea typeface="Calibri"/>
                <a:cs typeface="Calibri"/>
                <a:sym typeface="Calibri"/>
              </a:rPr>
              <a:t>For example, for a smooth/rough test, ‘mirror’ would be in the top-left square.</a:t>
            </a:r>
            <a:endParaRPr/>
          </a:p>
          <a:p>
            <a:pPr marL="0" marR="0" lvl="0" indent="0" algn="l" rtl="0">
              <a:lnSpc>
                <a:spcPct val="120000"/>
              </a:lnSpc>
              <a:spcBef>
                <a:spcPts val="1000"/>
              </a:spcBef>
              <a:spcAft>
                <a:spcPts val="0"/>
              </a:spcAft>
              <a:buClr>
                <a:schemeClr val="dk1"/>
              </a:buClr>
              <a:buSzPts val="1800"/>
              <a:buFont typeface="Arial"/>
              <a:buNone/>
            </a:pPr>
            <a:endParaRPr sz="1800">
              <a:solidFill>
                <a:srgbClr val="7030A0"/>
              </a:solidFill>
              <a:latin typeface="Calibri"/>
              <a:ea typeface="Calibri"/>
              <a:cs typeface="Calibri"/>
              <a:sym typeface="Calibri"/>
            </a:endParaRPr>
          </a:p>
          <a:p>
            <a:pPr marL="0" marR="0" lvl="0" indent="0" algn="l" rtl="0">
              <a:lnSpc>
                <a:spcPct val="120000"/>
              </a:lnSpc>
              <a:spcBef>
                <a:spcPts val="1800"/>
              </a:spcBef>
              <a:spcAft>
                <a:spcPts val="0"/>
              </a:spcAft>
              <a:buClr>
                <a:srgbClr val="7030A0"/>
              </a:buClr>
              <a:buSzPts val="1800"/>
              <a:buFont typeface="Arial"/>
              <a:buNone/>
            </a:pPr>
            <a:r>
              <a:rPr lang="en-GB" sz="1800">
                <a:solidFill>
                  <a:srgbClr val="7030A0"/>
                </a:solidFill>
                <a:latin typeface="Calibri"/>
                <a:ea typeface="Calibri"/>
                <a:cs typeface="Calibri"/>
                <a:sym typeface="Calibri"/>
              </a:rPr>
              <a:t>Draw a </a:t>
            </a:r>
            <a:r>
              <a:rPr lang="en-GB" sz="1800" b="1">
                <a:solidFill>
                  <a:srgbClr val="7030A0"/>
                </a:solidFill>
                <a:latin typeface="Calibri"/>
                <a:ea typeface="Calibri"/>
                <a:cs typeface="Calibri"/>
                <a:sym typeface="Calibri"/>
              </a:rPr>
              <a:t>ray diagram </a:t>
            </a:r>
            <a:r>
              <a:rPr lang="en-GB" sz="1800">
                <a:solidFill>
                  <a:srgbClr val="7030A0"/>
                </a:solidFill>
                <a:latin typeface="Calibri"/>
                <a:ea typeface="Calibri"/>
                <a:cs typeface="Calibri"/>
                <a:sym typeface="Calibri"/>
              </a:rPr>
              <a:t>showing how light travels to enable you to:</a:t>
            </a:r>
            <a:endParaRPr/>
          </a:p>
          <a:p>
            <a:pPr marL="0" marR="0" lvl="0" indent="0" algn="l" rtl="0">
              <a:lnSpc>
                <a:spcPct val="120000"/>
              </a:lnSpc>
              <a:spcBef>
                <a:spcPts val="600"/>
              </a:spcBef>
              <a:spcAft>
                <a:spcPts val="0"/>
              </a:spcAft>
              <a:buClr>
                <a:srgbClr val="7030A0"/>
              </a:buClr>
              <a:buSzPts val="1800"/>
              <a:buFont typeface="Arial"/>
              <a:buNone/>
            </a:pPr>
            <a:r>
              <a:rPr lang="en-GB" sz="1800">
                <a:solidFill>
                  <a:srgbClr val="7030A0"/>
                </a:solidFill>
                <a:latin typeface="Calibri"/>
                <a:ea typeface="Calibri"/>
                <a:cs typeface="Calibri"/>
                <a:sym typeface="Calibri"/>
              </a:rPr>
              <a:t>1) see a toy teddy, and </a:t>
            </a:r>
            <a:br>
              <a:rPr lang="en-GB" sz="1800">
                <a:solidFill>
                  <a:srgbClr val="7030A0"/>
                </a:solidFill>
                <a:latin typeface="Calibri"/>
                <a:ea typeface="Calibri"/>
                <a:cs typeface="Calibri"/>
                <a:sym typeface="Calibri"/>
              </a:rPr>
            </a:br>
            <a:r>
              <a:rPr lang="en-GB" sz="1800">
                <a:solidFill>
                  <a:srgbClr val="7030A0"/>
                </a:solidFill>
                <a:latin typeface="Calibri"/>
                <a:ea typeface="Calibri"/>
                <a:cs typeface="Calibri"/>
                <a:sym typeface="Calibri"/>
              </a:rPr>
              <a:t>2) see the reflection of a toy teddy in a </a:t>
            </a:r>
            <a:r>
              <a:rPr lang="en-GB" sz="1800" b="1">
                <a:solidFill>
                  <a:srgbClr val="7030A0"/>
                </a:solidFill>
                <a:latin typeface="Calibri"/>
                <a:ea typeface="Calibri"/>
                <a:cs typeface="Calibri"/>
                <a:sym typeface="Calibri"/>
              </a:rPr>
              <a:t>mirror</a:t>
            </a:r>
            <a:r>
              <a:rPr lang="en-GB" sz="1800">
                <a:solidFill>
                  <a:srgbClr val="7030A0"/>
                </a:solidFill>
                <a:latin typeface="Calibri"/>
                <a:ea typeface="Calibri"/>
                <a:cs typeface="Calibri"/>
                <a:sym typeface="Calibri"/>
              </a:rPr>
              <a:t>.</a:t>
            </a:r>
            <a:endParaRPr/>
          </a:p>
          <a:p>
            <a:pPr marL="0" marR="0" lvl="0" indent="0" algn="l" rtl="0">
              <a:lnSpc>
                <a:spcPct val="12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a:p>
            <a:pPr marL="0" marR="0" lvl="0" indent="0" algn="l" rtl="0">
              <a:lnSpc>
                <a:spcPct val="120000"/>
              </a:lnSpc>
              <a:spcBef>
                <a:spcPts val="1000"/>
              </a:spcBef>
              <a:spcAft>
                <a:spcPts val="0"/>
              </a:spcAft>
              <a:buClr>
                <a:schemeClr val="dk1"/>
              </a:buClr>
              <a:buSzPts val="2000"/>
              <a:buFont typeface="Arial"/>
              <a:buNone/>
            </a:pPr>
            <a:endParaRPr sz="2000">
              <a:solidFill>
                <a:srgbClr val="7030A0"/>
              </a:solidFill>
              <a:latin typeface="Calibri"/>
              <a:ea typeface="Calibri"/>
              <a:cs typeface="Calibri"/>
              <a:sym typeface="Calibri"/>
            </a:endParaRPr>
          </a:p>
        </p:txBody>
      </p:sp>
      <p:sp>
        <p:nvSpPr>
          <p:cNvPr id="119" name="Google Shape;119;p5"/>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5</a:t>
            </a:fld>
            <a:endParaRPr/>
          </a:p>
        </p:txBody>
      </p:sp>
      <p:sp>
        <p:nvSpPr>
          <p:cNvPr id="120" name="Google Shape;120;p5"/>
          <p:cNvSpPr txBox="1"/>
          <p:nvPr/>
        </p:nvSpPr>
        <p:spPr>
          <a:xfrm>
            <a:off x="3751487" y="146767"/>
            <a:ext cx="7712155" cy="65747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a:t>
            </a:r>
            <a:r>
              <a:rPr lang="en-GB" sz="18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can</a:t>
            </a:r>
            <a:r>
              <a:rPr lang="en-GB" sz="1800">
                <a:solidFill>
                  <a:schemeClr val="dk1"/>
                </a:solidFill>
                <a:latin typeface="Calibri"/>
                <a:ea typeface="Calibri"/>
                <a:cs typeface="Calibri"/>
                <a:sym typeface="Calibri"/>
              </a:rPr>
              <a:t> </a:t>
            </a:r>
            <a:r>
              <a:rPr lang="en-GB" sz="2000">
                <a:solidFill>
                  <a:srgbClr val="262626"/>
                </a:solidFill>
                <a:latin typeface="Calibri"/>
                <a:ea typeface="Calibri"/>
                <a:cs typeface="Calibri"/>
                <a:sym typeface="Calibri"/>
              </a:rPr>
              <a:t>record</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the</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results</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of</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my</a:t>
            </a:r>
            <a:r>
              <a:rPr lang="en-GB" sz="18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reflection</a:t>
            </a:r>
            <a:r>
              <a:rPr lang="en-GB" sz="1800" b="1">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investigation</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in</a:t>
            </a:r>
            <a:r>
              <a:rPr lang="en-GB" sz="18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a</a:t>
            </a:r>
            <a:r>
              <a:rPr lang="en-GB" sz="18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Carroll</a:t>
            </a:r>
            <a:r>
              <a:rPr lang="en-GB" sz="1800" b="1">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diagram </a:t>
            </a:r>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262626"/>
              </a:solidFill>
              <a:latin typeface="Calibri"/>
              <a:ea typeface="Calibri"/>
              <a:cs typeface="Calibri"/>
              <a:sym typeface="Calibri"/>
            </a:endParaRPr>
          </a:p>
          <a:p>
            <a:pPr marL="0" marR="0" lvl="0" indent="0" algn="l" rtl="0">
              <a:lnSpc>
                <a:spcPct val="90000"/>
              </a:lnSpc>
              <a:spcBef>
                <a:spcPts val="1800"/>
              </a:spcBef>
              <a:spcAft>
                <a:spcPts val="0"/>
              </a:spcAft>
              <a:buClr>
                <a:srgbClr val="262626"/>
              </a:buClr>
              <a:buSzPts val="2000"/>
              <a:buFont typeface="Arial"/>
              <a:buNone/>
            </a:pPr>
            <a:r>
              <a:rPr lang="en-GB" sz="2000">
                <a:solidFill>
                  <a:srgbClr val="262626"/>
                </a:solidFill>
                <a:latin typeface="Calibri"/>
                <a:ea typeface="Calibri"/>
                <a:cs typeface="Calibri"/>
                <a:sym typeface="Calibri"/>
              </a:rPr>
              <a:t>I can draw</a:t>
            </a:r>
            <a:r>
              <a:rPr lang="en-GB" sz="14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ray</a:t>
            </a:r>
            <a:r>
              <a:rPr lang="en-GB" sz="1600" b="1">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diagrams</a:t>
            </a:r>
            <a:r>
              <a:rPr lang="en-GB" sz="1600" b="1">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to</a:t>
            </a:r>
            <a:r>
              <a:rPr lang="en-GB" sz="1600" b="1">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show</a:t>
            </a:r>
            <a:r>
              <a:rPr lang="en-GB" sz="1600">
                <a:solidFill>
                  <a:srgbClr val="262626"/>
                </a:solidFill>
                <a:latin typeface="Calibri"/>
                <a:ea typeface="Calibri"/>
                <a:cs typeface="Calibri"/>
                <a:sym typeface="Calibri"/>
              </a:rPr>
              <a:t> </a:t>
            </a:r>
            <a:r>
              <a:rPr lang="en-GB" sz="2000">
                <a:solidFill>
                  <a:srgbClr val="262626"/>
                </a:solidFill>
                <a:latin typeface="Calibri"/>
                <a:ea typeface="Calibri"/>
                <a:cs typeface="Calibri"/>
                <a:sym typeface="Calibri"/>
              </a:rPr>
              <a:t>how</a:t>
            </a:r>
            <a:r>
              <a:rPr lang="en-GB" sz="1600">
                <a:solidFill>
                  <a:srgbClr val="262626"/>
                </a:solidFill>
                <a:latin typeface="Calibri"/>
                <a:ea typeface="Calibri"/>
                <a:cs typeface="Calibri"/>
                <a:sym typeface="Calibri"/>
              </a:rPr>
              <a:t> </a:t>
            </a:r>
            <a:r>
              <a:rPr lang="en-GB" sz="2000" b="1">
                <a:solidFill>
                  <a:srgbClr val="262626"/>
                </a:solidFill>
                <a:latin typeface="Calibri"/>
                <a:ea typeface="Calibri"/>
                <a:cs typeface="Calibri"/>
                <a:sym typeface="Calibri"/>
              </a:rPr>
              <a:t>non-luminous</a:t>
            </a:r>
            <a:r>
              <a:rPr lang="en-GB" sz="2000">
                <a:solidFill>
                  <a:srgbClr val="262626"/>
                </a:solidFill>
                <a:latin typeface="Calibri"/>
                <a:ea typeface="Calibri"/>
                <a:cs typeface="Calibri"/>
                <a:sym typeface="Calibri"/>
              </a:rPr>
              <a:t> objects are</a:t>
            </a:r>
            <a:br>
              <a:rPr lang="en-GB" sz="2000">
                <a:solidFill>
                  <a:srgbClr val="262626"/>
                </a:solidFill>
                <a:latin typeface="Calibri"/>
                <a:ea typeface="Calibri"/>
                <a:cs typeface="Calibri"/>
                <a:sym typeface="Calibri"/>
              </a:rPr>
            </a:br>
            <a:r>
              <a:rPr lang="en-GB" sz="2000">
                <a:solidFill>
                  <a:srgbClr val="262626"/>
                </a:solidFill>
                <a:latin typeface="Calibri"/>
                <a:ea typeface="Calibri"/>
                <a:cs typeface="Calibri"/>
                <a:sym typeface="Calibri"/>
              </a:rPr>
              <a:t>1) seen directly and 2) when they are seen reflected in a </a:t>
            </a:r>
            <a:r>
              <a:rPr lang="en-GB" sz="2000" b="1">
                <a:solidFill>
                  <a:srgbClr val="262626"/>
                </a:solidFill>
                <a:latin typeface="Calibri"/>
                <a:ea typeface="Calibri"/>
                <a:cs typeface="Calibri"/>
                <a:sym typeface="Calibri"/>
              </a:rPr>
              <a:t>mirror</a:t>
            </a:r>
            <a:br>
              <a:rPr lang="en-GB" sz="2000">
                <a:solidFill>
                  <a:srgbClr val="262626"/>
                </a:solidFill>
                <a:latin typeface="Calibri"/>
                <a:ea typeface="Calibri"/>
                <a:cs typeface="Calibri"/>
                <a:sym typeface="Calibri"/>
              </a:rPr>
            </a:br>
            <a:endParaRPr sz="2000">
              <a:solidFill>
                <a:srgbClr val="262626"/>
              </a:solidFill>
              <a:latin typeface="Calibri"/>
              <a:ea typeface="Calibri"/>
              <a:cs typeface="Calibri"/>
              <a:sym typeface="Calibri"/>
            </a:endParaRPr>
          </a:p>
          <a:p>
            <a:pPr marL="0" marR="0" lvl="0" indent="0" algn="l" rtl="0">
              <a:lnSpc>
                <a:spcPct val="90000"/>
              </a:lnSpc>
              <a:spcBef>
                <a:spcPts val="1000"/>
              </a:spcBef>
              <a:spcAft>
                <a:spcPts val="0"/>
              </a:spcAft>
              <a:buClr>
                <a:srgbClr val="262626"/>
              </a:buClr>
              <a:buSzPts val="2000"/>
              <a:buFont typeface="Arial"/>
              <a:buNone/>
            </a:pPr>
            <a:r>
              <a:rPr lang="en-GB" sz="2000">
                <a:solidFill>
                  <a:srgbClr val="262626"/>
                </a:solidFill>
                <a:latin typeface="Calibri"/>
                <a:ea typeface="Calibri"/>
                <a:cs typeface="Calibri"/>
                <a:sym typeface="Calibri"/>
              </a:rPr>
              <a:t>   </a:t>
            </a:r>
            <a:r>
              <a:rPr lang="en-GB" sz="2000">
                <a:solidFill>
                  <a:srgbClr val="FF0000"/>
                </a:solidFill>
                <a:latin typeface="Calibri"/>
                <a:ea typeface="Calibri"/>
                <a:cs typeface="Calibri"/>
                <a:sym typeface="Calibri"/>
              </a:rPr>
              <a:t> </a:t>
            </a:r>
            <a:endParaRPr/>
          </a:p>
        </p:txBody>
      </p:sp>
      <p:graphicFrame>
        <p:nvGraphicFramePr>
          <p:cNvPr id="121" name="Google Shape;121;p5"/>
          <p:cNvGraphicFramePr/>
          <p:nvPr/>
        </p:nvGraphicFramePr>
        <p:xfrm>
          <a:off x="3860711" y="485622"/>
          <a:ext cx="3000000" cy="3000000"/>
        </p:xfrm>
        <a:graphic>
          <a:graphicData uri="http://schemas.openxmlformats.org/drawingml/2006/table">
            <a:tbl>
              <a:tblPr>
                <a:noFill/>
                <a:tableStyleId>{D786AC2D-4173-4FEC-98F1-BC3CBFE6986F}</a:tableStyleId>
              </a:tblPr>
              <a:tblGrid>
                <a:gridCol w="1003175">
                  <a:extLst>
                    <a:ext uri="{9D8B030D-6E8A-4147-A177-3AD203B41FA5}">
                      <a16:colId xmlns:a16="http://schemas.microsoft.com/office/drawing/2014/main" val="20000"/>
                    </a:ext>
                  </a:extLst>
                </a:gridCol>
                <a:gridCol w="3349875">
                  <a:extLst>
                    <a:ext uri="{9D8B030D-6E8A-4147-A177-3AD203B41FA5}">
                      <a16:colId xmlns:a16="http://schemas.microsoft.com/office/drawing/2014/main" val="20001"/>
                    </a:ext>
                  </a:extLst>
                </a:gridCol>
                <a:gridCol w="30953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200">
                        <a:solidFill>
                          <a:srgbClr val="7030A0"/>
                        </a:solidFill>
                      </a:endParaRPr>
                    </a:p>
                    <a:p>
                      <a:pPr marL="0" marR="0" lvl="0" indent="0" algn="l" rtl="0">
                        <a:spcBef>
                          <a:spcPts val="0"/>
                        </a:spcBef>
                        <a:spcAft>
                          <a:spcPts val="0"/>
                        </a:spcAft>
                        <a:buNone/>
                      </a:pPr>
                      <a:endParaRPr sz="1200">
                        <a:solidFill>
                          <a:srgbClr val="7030A0"/>
                        </a:solidFill>
                      </a:endParaRPr>
                    </a:p>
                    <a:p>
                      <a:pPr marL="0" marR="0" lvl="0" indent="0" algn="l" rtl="0">
                        <a:spcBef>
                          <a:spcPts val="0"/>
                        </a:spcBef>
                        <a:spcAft>
                          <a:spcPts val="0"/>
                        </a:spcAft>
                        <a:buNone/>
                      </a:pPr>
                      <a:r>
                        <a:rPr lang="en-GB" sz="1200">
                          <a:solidFill>
                            <a:srgbClr val="7030A0"/>
                          </a:solidFill>
                        </a:rPr>
                        <a:t>Label this 🡪 for your investigation</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7030A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030A0"/>
                      </a:solidFill>
                      <a:prstDash val="solid"/>
                      <a:round/>
                      <a:headEnd type="none" w="sm" len="sm"/>
                      <a:tailEnd type="none" w="sm" len="sm"/>
                    </a:lnB>
                  </a:tcPr>
                </a:tc>
                <a:tc>
                  <a:txBody>
                    <a:bodyPr/>
                    <a:lstStyle/>
                    <a:p>
                      <a:pPr marL="0" marR="0" lvl="0" indent="0" algn="l" rtl="0">
                        <a:spcBef>
                          <a:spcPts val="0"/>
                        </a:spcBef>
                        <a:spcAft>
                          <a:spcPts val="0"/>
                        </a:spcAft>
                        <a:buNone/>
                      </a:pPr>
                      <a:r>
                        <a:rPr lang="en-GB" sz="1200">
                          <a:solidFill>
                            <a:srgbClr val="7030A0"/>
                          </a:solidFill>
                        </a:rPr>
                        <a:t>(Choose one of: ‘Smooth’, ‘White/pale’ or ‘Reflects more light in some directions than others’)</a:t>
                      </a:r>
                      <a:endParaRPr/>
                    </a:p>
                    <a:p>
                      <a:pPr marL="0" marR="0" lvl="0" indent="0" algn="l" rtl="0">
                        <a:spcBef>
                          <a:spcPts val="0"/>
                        </a:spcBef>
                        <a:spcAft>
                          <a:spcPts val="0"/>
                        </a:spcAft>
                        <a:buNone/>
                      </a:pPr>
                      <a:endParaRPr sz="1200"/>
                    </a:p>
                    <a:p>
                      <a:pPr marL="0" marR="0" lvl="0" indent="0" algn="l" rtl="0">
                        <a:spcBef>
                          <a:spcPts val="0"/>
                        </a:spcBef>
                        <a:spcAft>
                          <a:spcPts val="0"/>
                        </a:spcAft>
                        <a:buNone/>
                      </a:pPr>
                      <a:endParaRPr sz="1200"/>
                    </a:p>
                    <a:p>
                      <a:pPr marL="0" marR="0" lvl="0" indent="0" algn="l" rtl="0">
                        <a:spcBef>
                          <a:spcPts val="0"/>
                        </a:spcBef>
                        <a:spcAft>
                          <a:spcPts val="0"/>
                        </a:spcAft>
                        <a:buNone/>
                      </a:pPr>
                      <a:endParaRPr sz="12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7030A0"/>
                        </a:buClr>
                        <a:buSzPts val="1200"/>
                        <a:buFont typeface="Calibri"/>
                        <a:buNone/>
                      </a:pPr>
                      <a:r>
                        <a:rPr lang="en-GB" sz="1200">
                          <a:solidFill>
                            <a:srgbClr val="7030A0"/>
                          </a:solidFill>
                        </a:rPr>
                        <a:t>(Choose the opposite! - ‘Rough, ‘Black/dark’ or ‘Reflects equally in all directions’)</a:t>
                      </a:r>
                      <a:endParaRPr/>
                    </a:p>
                    <a:p>
                      <a:pPr marL="0" marR="0" lvl="0" indent="0" algn="l" rtl="0">
                        <a:spcBef>
                          <a:spcPts val="0"/>
                        </a:spcBef>
                        <a:spcAft>
                          <a:spcPts val="0"/>
                        </a:spcAft>
                        <a:buNone/>
                      </a:pPr>
                      <a:endParaRPr sz="18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en-GB" sz="1600"/>
                        <a:t>Reflective</a:t>
                      </a:r>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600"/>
                    </a:p>
                    <a:p>
                      <a:pPr marL="0" marR="0" lvl="0" indent="0" algn="l" rtl="0">
                        <a:spcBef>
                          <a:spcPts val="0"/>
                        </a:spcBef>
                        <a:spcAft>
                          <a:spcPts val="0"/>
                        </a:spcAft>
                        <a:buNone/>
                      </a:pPr>
                      <a:r>
                        <a:rPr lang="en-GB" sz="1600"/>
                        <a:t>Not very reflective</a:t>
                      </a:r>
                      <a:endParaRPr/>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solidFill>
                      <a:srgbClr val="D8E2F3"/>
                    </a:solidFill>
                  </a:tcPr>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rgbClr val="7030A0"/>
                      </a:solidFill>
                      <a:prstDash val="solid"/>
                      <a:round/>
                      <a:headEnd type="none" w="sm" len="sm"/>
                      <a:tailEnd type="none" w="sm" len="sm"/>
                    </a:lnL>
                    <a:lnR w="12700" cap="flat" cmpd="sng">
                      <a:solidFill>
                        <a:srgbClr val="7030A0"/>
                      </a:solidFill>
                      <a:prstDash val="solid"/>
                      <a:round/>
                      <a:headEnd type="none" w="sm" len="sm"/>
                      <a:tailEnd type="none" w="sm" len="sm"/>
                    </a:lnR>
                    <a:lnT w="12700" cap="flat" cmpd="sng">
                      <a:solidFill>
                        <a:srgbClr val="7030A0"/>
                      </a:solidFill>
                      <a:prstDash val="solid"/>
                      <a:round/>
                      <a:headEnd type="none" w="sm" len="sm"/>
                      <a:tailEnd type="none" w="sm" len="sm"/>
                    </a:lnT>
                    <a:lnB w="12700" cap="flat" cmpd="sng">
                      <a:solidFill>
                        <a:srgbClr val="7030A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22" name="Google Shape;122;p5"/>
          <p:cNvPicPr preferRelativeResize="0"/>
          <p:nvPr/>
        </p:nvPicPr>
        <p:blipFill rotWithShape="1">
          <a:blip r:embed="rId3">
            <a:alphaModFix/>
          </a:blip>
          <a:srcRect/>
          <a:stretch/>
        </p:blipFill>
        <p:spPr>
          <a:xfrm flipH="1">
            <a:off x="474800" y="3977164"/>
            <a:ext cx="955285" cy="428076"/>
          </a:xfrm>
          <a:prstGeom prst="rect">
            <a:avLst/>
          </a:prstGeom>
          <a:noFill/>
          <a:ln>
            <a:noFill/>
          </a:ln>
        </p:spPr>
      </p:pic>
      <p:grpSp>
        <p:nvGrpSpPr>
          <p:cNvPr id="123" name="Google Shape;123;p5"/>
          <p:cNvGrpSpPr/>
          <p:nvPr/>
        </p:nvGrpSpPr>
        <p:grpSpPr>
          <a:xfrm>
            <a:off x="2361350" y="3897797"/>
            <a:ext cx="860920" cy="507443"/>
            <a:chOff x="2361350" y="4036337"/>
            <a:chExt cx="860920" cy="507443"/>
          </a:xfrm>
        </p:grpSpPr>
        <p:pic>
          <p:nvPicPr>
            <p:cNvPr id="124" name="Google Shape;124;p5"/>
            <p:cNvPicPr preferRelativeResize="0"/>
            <p:nvPr/>
          </p:nvPicPr>
          <p:blipFill rotWithShape="1">
            <a:blip r:embed="rId4">
              <a:alphaModFix/>
            </a:blip>
            <a:srcRect/>
            <a:stretch/>
          </p:blipFill>
          <p:spPr>
            <a:xfrm flipH="1">
              <a:off x="2361350" y="4115703"/>
              <a:ext cx="860920" cy="428077"/>
            </a:xfrm>
            <a:prstGeom prst="rect">
              <a:avLst/>
            </a:prstGeom>
            <a:noFill/>
            <a:ln>
              <a:noFill/>
            </a:ln>
          </p:spPr>
        </p:pic>
        <p:sp>
          <p:nvSpPr>
            <p:cNvPr id="125" name="Google Shape;125;p5"/>
            <p:cNvSpPr/>
            <p:nvPr/>
          </p:nvSpPr>
          <p:spPr>
            <a:xfrm>
              <a:off x="2389058" y="4036337"/>
              <a:ext cx="248500" cy="1722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1498484" y="-147"/>
            <a:ext cx="10515600" cy="5321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Black"/>
              <a:buNone/>
            </a:pPr>
            <a:r>
              <a:rPr lang="en-GB"/>
              <a:t>Find out more…</a:t>
            </a:r>
            <a:endParaRPr/>
          </a:p>
        </p:txBody>
      </p:sp>
      <p:sp>
        <p:nvSpPr>
          <p:cNvPr id="131" name="Google Shape;131;p6"/>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6</a:t>
            </a:fld>
            <a:endParaRPr/>
          </a:p>
        </p:txBody>
      </p:sp>
      <p:sp>
        <p:nvSpPr>
          <p:cNvPr id="132" name="Google Shape;132;p6"/>
          <p:cNvSpPr txBox="1">
            <a:spLocks noGrp="1"/>
          </p:cNvSpPr>
          <p:nvPr>
            <p:ph type="body" idx="1"/>
          </p:nvPr>
        </p:nvSpPr>
        <p:spPr>
          <a:xfrm>
            <a:off x="1498600" y="565320"/>
            <a:ext cx="10515484" cy="387672"/>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lt1"/>
              </a:buClr>
              <a:buSzPts val="2220"/>
              <a:buNone/>
            </a:pPr>
            <a:r>
              <a:rPr lang="en-GB" sz="2220"/>
              <a:t>Find out more about the reflection of light</a:t>
            </a:r>
            <a:endParaRPr/>
          </a:p>
        </p:txBody>
      </p:sp>
      <p:sp>
        <p:nvSpPr>
          <p:cNvPr id="133" name="Google Shape;133;p6"/>
          <p:cNvSpPr txBox="1"/>
          <p:nvPr/>
        </p:nvSpPr>
        <p:spPr>
          <a:xfrm>
            <a:off x="838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72000"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Find out more about </a:t>
            </a:r>
            <a:r>
              <a:rPr lang="en-GB" sz="2000" b="1">
                <a:solidFill>
                  <a:schemeClr val="dk1"/>
                </a:solidFill>
                <a:latin typeface="Calibri"/>
                <a:ea typeface="Calibri"/>
                <a:cs typeface="Calibri"/>
                <a:sym typeface="Calibri"/>
              </a:rPr>
              <a:t>mirrors</a:t>
            </a:r>
            <a:r>
              <a:rPr lang="en-GB" sz="2000">
                <a:solidFill>
                  <a:schemeClr val="dk1"/>
                </a:solidFill>
                <a:latin typeface="Calibri"/>
                <a:ea typeface="Calibri"/>
                <a:cs typeface="Calibri"/>
                <a:sym typeface="Calibri"/>
              </a:rPr>
              <a:t>. You could:</a:t>
            </a:r>
            <a:endParaRPr/>
          </a:p>
          <a:p>
            <a:pPr marL="216000" marR="0" lvl="0" indent="-2160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Explore reflection from non-flat mirrors using both</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sides</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of</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spoon</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held</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at</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various</a:t>
            </a:r>
            <a:r>
              <a:rPr lang="en-GB" sz="16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distances.</a:t>
            </a:r>
            <a:endParaRPr/>
          </a:p>
          <a:p>
            <a:pPr marL="1692000" marR="0" lvl="0" indent="-1800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Investigate any toys you have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with mirrors – e.g. a periscope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or kaleidoscope.</a:t>
            </a:r>
            <a:endParaRPr/>
          </a:p>
          <a:p>
            <a:pPr marL="216000" marR="0" lvl="0" indent="-179999"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Try to create an infinite</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tunnel using two parallel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mirrors. How does it work?</a:t>
            </a:r>
            <a:endParaRPr/>
          </a:p>
          <a:p>
            <a:pPr marL="216000" marR="0" lvl="0" indent="-2160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Research what is special about the angles when you get reflection off a mirror.</a:t>
            </a:r>
            <a:endParaRPr/>
          </a:p>
          <a:p>
            <a:pPr marL="216000" marR="0" lvl="0" indent="-216000" algn="l" rtl="0">
              <a:lnSpc>
                <a:spcPct val="100000"/>
              </a:lnSpc>
              <a:spcBef>
                <a:spcPts val="10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Try this…</a:t>
            </a:r>
            <a:r>
              <a:rPr lang="en-GB" sz="1800" i="1" u="sng">
                <a:solidFill>
                  <a:schemeClr val="dk1"/>
                </a:solidFill>
                <a:latin typeface="Calibri"/>
                <a:ea typeface="Calibri"/>
                <a:cs typeface="Calibri"/>
                <a:sym typeface="Calibri"/>
                <a:hlinkClick r:id="rId3"/>
              </a:rPr>
              <a:t>www.beano.com/games/lazer-maze</a:t>
            </a:r>
            <a:r>
              <a:rPr lang="en-GB" sz="1800" i="1">
                <a:solidFill>
                  <a:schemeClr val="dk1"/>
                </a:solidFill>
                <a:latin typeface="Calibri"/>
                <a:ea typeface="Calibri"/>
                <a:cs typeface="Calibri"/>
                <a:sym typeface="Calibri"/>
              </a:rPr>
              <a:t> </a:t>
            </a:r>
            <a:endParaRPr sz="1800" i="1">
              <a:solidFill>
                <a:schemeClr val="dk1"/>
              </a:solidFill>
              <a:latin typeface="Calibri"/>
              <a:ea typeface="Calibri"/>
              <a:cs typeface="Calibri"/>
              <a:sym typeface="Calibri"/>
            </a:endParaRPr>
          </a:p>
        </p:txBody>
      </p:sp>
      <p:sp>
        <p:nvSpPr>
          <p:cNvPr id="134" name="Google Shape;134;p6"/>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Watch this BBC Bitesize clip about reflection </a:t>
            </a:r>
            <a:r>
              <a:rPr lang="en-GB" sz="1800" i="1" u="sng">
                <a:solidFill>
                  <a:schemeClr val="dk1"/>
                </a:solidFill>
                <a:latin typeface="Calibri"/>
                <a:ea typeface="Calibri"/>
                <a:cs typeface="Calibri"/>
                <a:sym typeface="Calibri"/>
                <a:hlinkClick r:id="rId4"/>
              </a:rPr>
              <a:t>www.bbc.co.uk/bitesize/topics/zbssgk7/articles/</a:t>
            </a:r>
            <a:br>
              <a:rPr lang="en-GB" sz="1800" i="1" u="sng">
                <a:solidFill>
                  <a:schemeClr val="dk1"/>
                </a:solidFill>
                <a:latin typeface="Calibri"/>
                <a:ea typeface="Calibri"/>
                <a:cs typeface="Calibri"/>
                <a:sym typeface="Calibri"/>
                <a:hlinkClick r:id="rId4"/>
              </a:rPr>
            </a:br>
            <a:r>
              <a:rPr lang="en-GB" sz="1800" i="1" u="sng">
                <a:solidFill>
                  <a:schemeClr val="dk1"/>
                </a:solidFill>
                <a:latin typeface="Calibri"/>
                <a:ea typeface="Calibri"/>
                <a:cs typeface="Calibri"/>
                <a:sym typeface="Calibri"/>
                <a:hlinkClick r:id="rId4"/>
              </a:rPr>
              <a:t>zqdxb82</a:t>
            </a:r>
            <a:endParaRPr sz="1800" i="1">
              <a:solidFill>
                <a:srgbClr val="FF0000"/>
              </a:solidFill>
              <a:latin typeface="Calibri"/>
              <a:ea typeface="Calibri"/>
              <a:cs typeface="Calibri"/>
              <a:sym typeface="Calibri"/>
            </a:endParaRPr>
          </a:p>
          <a:p>
            <a:pPr marL="228600" marR="0" lvl="0" indent="-228600" algn="l" rtl="0">
              <a:lnSpc>
                <a:spcPct val="100000"/>
              </a:lnSpc>
              <a:spcBef>
                <a:spcPts val="9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Model reflection of light in a mirror, by kicking a football slowly from your patio or yard against a smooth wall at different angles. You could use chalk or markers to show where you kick from, where the ball hits the wall and where it goes next. You could mark the path of the ball using chalk or string and use a protractor to work out the angles involved. Don’t forget to take a photo!</a:t>
            </a:r>
            <a:endParaRPr/>
          </a:p>
          <a:p>
            <a:pPr marL="228600" marR="0" lvl="0" indent="-228600" algn="l" rtl="0">
              <a:lnSpc>
                <a:spcPct val="100000"/>
              </a:lnSpc>
              <a:spcBef>
                <a:spcPts val="90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Just before bedtime, test whether it’s easier to see reflective things when its dark.</a:t>
            </a:r>
            <a:endParaRPr/>
          </a:p>
        </p:txBody>
      </p:sp>
      <p:pic>
        <p:nvPicPr>
          <p:cNvPr id="135" name="Google Shape;135;p6" descr="A close up of a clock&#10;&#10;Description automatically generated"/>
          <p:cNvPicPr preferRelativeResize="0"/>
          <p:nvPr/>
        </p:nvPicPr>
        <p:blipFill rotWithShape="1">
          <a:blip r:embed="rId5">
            <a:alphaModFix/>
          </a:blip>
          <a:srcRect/>
          <a:stretch/>
        </p:blipFill>
        <p:spPr>
          <a:xfrm>
            <a:off x="199368" y="58854"/>
            <a:ext cx="1079500" cy="1079500"/>
          </a:xfrm>
          <a:prstGeom prst="rect">
            <a:avLst/>
          </a:prstGeom>
          <a:noFill/>
          <a:ln>
            <a:noFill/>
          </a:ln>
        </p:spPr>
      </p:pic>
      <p:pic>
        <p:nvPicPr>
          <p:cNvPr id="136" name="Google Shape;136;p6"/>
          <p:cNvPicPr preferRelativeResize="0"/>
          <p:nvPr/>
        </p:nvPicPr>
        <p:blipFill rotWithShape="1">
          <a:blip r:embed="rId6">
            <a:alphaModFix/>
          </a:blip>
          <a:srcRect/>
          <a:stretch/>
        </p:blipFill>
        <p:spPr>
          <a:xfrm>
            <a:off x="4467225" y="3476882"/>
            <a:ext cx="1347665" cy="1364034"/>
          </a:xfrm>
          <a:prstGeom prst="rect">
            <a:avLst/>
          </a:prstGeom>
          <a:noFill/>
          <a:ln>
            <a:noFill/>
          </a:ln>
        </p:spPr>
      </p:pic>
      <p:pic>
        <p:nvPicPr>
          <p:cNvPr id="137" name="Google Shape;137;p6"/>
          <p:cNvPicPr preferRelativeResize="0"/>
          <p:nvPr/>
        </p:nvPicPr>
        <p:blipFill rotWithShape="1">
          <a:blip r:embed="rId7">
            <a:alphaModFix/>
          </a:blip>
          <a:srcRect/>
          <a:stretch/>
        </p:blipFill>
        <p:spPr>
          <a:xfrm>
            <a:off x="1024059" y="2847380"/>
            <a:ext cx="1347665" cy="895350"/>
          </a:xfrm>
          <a:prstGeom prst="rect">
            <a:avLst/>
          </a:prstGeom>
          <a:noFill/>
          <a:ln>
            <a:noFill/>
          </a:ln>
        </p:spPr>
      </p:pic>
      <p:sp>
        <p:nvSpPr>
          <p:cNvPr id="138" name="Google Shape;138;p6"/>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(Optional)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sldNum" idx="12"/>
          </p:nvPr>
        </p:nvSpPr>
        <p:spPr>
          <a:xfrm>
            <a:off x="122300"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7</a:t>
            </a:fld>
            <a:endParaRPr/>
          </a:p>
        </p:txBody>
      </p:sp>
      <p:sp>
        <p:nvSpPr>
          <p:cNvPr id="144" name="Google Shape;144;p7"/>
          <p:cNvSpPr txBox="1"/>
          <p:nvPr/>
        </p:nvSpPr>
        <p:spPr>
          <a:xfrm>
            <a:off x="648070" y="295184"/>
            <a:ext cx="10697592"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Glossary of terms </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Carroll diagram: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Carroll diagram</a:t>
            </a:r>
            <a:r>
              <a:rPr lang="en-GB" sz="2000">
                <a:solidFill>
                  <a:schemeClr val="dk1"/>
                </a:solidFill>
                <a:latin typeface="Calibri"/>
                <a:ea typeface="Calibri"/>
                <a:cs typeface="Calibri"/>
                <a:sym typeface="Calibri"/>
              </a:rPr>
              <a:t> is a way of grouping data according to whether it fits certain criteria.</a:t>
            </a:r>
            <a:endParaRPr/>
          </a:p>
          <a:p>
            <a:pPr marL="0" marR="0" lvl="0" indent="0" algn="l" rtl="0">
              <a:lnSpc>
                <a:spcPct val="100000"/>
              </a:lnSpc>
              <a:spcBef>
                <a:spcPts val="600"/>
              </a:spcBef>
              <a:spcAft>
                <a:spcPts val="0"/>
              </a:spcAft>
              <a:buClr>
                <a:srgbClr val="0070C0"/>
              </a:buClr>
              <a:buSzPts val="2800"/>
              <a:buFont typeface="Arial"/>
              <a:buNone/>
            </a:pPr>
            <a:r>
              <a:rPr lang="en-GB" sz="2000" b="1">
                <a:solidFill>
                  <a:srgbClr val="0070C0"/>
                </a:solidFill>
                <a:latin typeface="Calibri"/>
                <a:ea typeface="Calibri"/>
                <a:cs typeface="Calibri"/>
                <a:sym typeface="Calibri"/>
              </a:rPr>
              <a:t>light:</a:t>
            </a:r>
            <a:r>
              <a:rPr lang="en-GB" sz="2000">
                <a:solidFill>
                  <a:srgbClr val="0070C0"/>
                </a:solidFill>
                <a:latin typeface="Calibri"/>
                <a:ea typeface="Calibri"/>
                <a:cs typeface="Calibri"/>
                <a:sym typeface="Calibri"/>
              </a:rPr>
              <a:t> </a:t>
            </a:r>
            <a:r>
              <a:rPr lang="en-GB" sz="2000" b="1">
                <a:solidFill>
                  <a:schemeClr val="dk1"/>
                </a:solidFill>
                <a:latin typeface="Calibri"/>
                <a:ea typeface="Calibri"/>
                <a:cs typeface="Calibri"/>
                <a:sym typeface="Calibri"/>
              </a:rPr>
              <a:t>Light</a:t>
            </a:r>
            <a:r>
              <a:rPr lang="en-GB" sz="2000">
                <a:solidFill>
                  <a:schemeClr val="dk1"/>
                </a:solidFill>
                <a:latin typeface="Calibri"/>
                <a:ea typeface="Calibri"/>
                <a:cs typeface="Calibri"/>
                <a:sym typeface="Calibri"/>
              </a:rPr>
              <a:t> is the form of energy that makes it possible for us to see things with our eyes.</a:t>
            </a:r>
            <a:endParaRPr sz="200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light source: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light source</a:t>
            </a:r>
            <a:r>
              <a:rPr lang="en-GB" sz="2000">
                <a:solidFill>
                  <a:schemeClr val="dk1"/>
                </a:solidFill>
                <a:latin typeface="Calibri"/>
                <a:ea typeface="Calibri"/>
                <a:cs typeface="Calibri"/>
                <a:sym typeface="Calibri"/>
              </a:rPr>
              <a:t> emits (gives out) light. It can be natural or man-made.</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luminous: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luminous</a:t>
            </a:r>
            <a:r>
              <a:rPr lang="en-GB" sz="2000">
                <a:solidFill>
                  <a:schemeClr val="dk1"/>
                </a:solidFill>
                <a:latin typeface="Calibri"/>
                <a:ea typeface="Calibri"/>
                <a:cs typeface="Calibri"/>
                <a:sym typeface="Calibri"/>
              </a:rPr>
              <a:t> object emits light, whereas a </a:t>
            </a:r>
            <a:r>
              <a:rPr lang="en-GB" sz="2000" b="1">
                <a:solidFill>
                  <a:schemeClr val="dk1"/>
                </a:solidFill>
                <a:latin typeface="Calibri"/>
                <a:ea typeface="Calibri"/>
                <a:cs typeface="Calibri"/>
                <a:sym typeface="Calibri"/>
              </a:rPr>
              <a:t>non-luminous</a:t>
            </a:r>
            <a:r>
              <a:rPr lang="en-GB" sz="2000">
                <a:solidFill>
                  <a:schemeClr val="dk1"/>
                </a:solidFill>
                <a:latin typeface="Calibri"/>
                <a:ea typeface="Calibri"/>
                <a:cs typeface="Calibri"/>
                <a:sym typeface="Calibri"/>
              </a:rPr>
              <a:t> object reflects it.</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matt: </a:t>
            </a:r>
            <a:r>
              <a:rPr lang="en-GB" sz="2000" b="1">
                <a:solidFill>
                  <a:schemeClr val="dk1"/>
                </a:solidFill>
                <a:latin typeface="Calibri"/>
                <a:ea typeface="Calibri"/>
                <a:cs typeface="Calibri"/>
                <a:sym typeface="Calibri"/>
              </a:rPr>
              <a:t>Matt</a:t>
            </a:r>
            <a:r>
              <a:rPr lang="en-GB" sz="2000">
                <a:solidFill>
                  <a:schemeClr val="dk1"/>
                </a:solidFill>
                <a:latin typeface="Calibri"/>
                <a:ea typeface="Calibri"/>
                <a:cs typeface="Calibri"/>
                <a:sym typeface="Calibri"/>
              </a:rPr>
              <a:t> surfaces look dull and not shiny.</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mirror: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mirror</a:t>
            </a:r>
            <a:r>
              <a:rPr lang="en-GB" sz="2000">
                <a:solidFill>
                  <a:schemeClr val="dk1"/>
                </a:solidFill>
                <a:latin typeface="Calibri"/>
                <a:ea typeface="Calibri"/>
                <a:cs typeface="Calibri"/>
                <a:sym typeface="Calibri"/>
              </a:rPr>
              <a:t> reflects a clear image, with almost all the light bouncing back.</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ray diagram: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ray diagram</a:t>
            </a:r>
            <a:r>
              <a:rPr lang="en-GB" sz="2000">
                <a:solidFill>
                  <a:schemeClr val="dk1"/>
                </a:solidFill>
                <a:latin typeface="Calibri"/>
                <a:ea typeface="Calibri"/>
                <a:cs typeface="Calibri"/>
                <a:sym typeface="Calibri"/>
              </a:rPr>
              <a:t> is a drawing showing the straight-line paths that light travels in from a light source to the eye, often reflecting off objects on the way. </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reflect: </a:t>
            </a:r>
            <a:r>
              <a:rPr lang="en-GB" sz="2000">
                <a:solidFill>
                  <a:schemeClr val="dk1"/>
                </a:solidFill>
                <a:latin typeface="Calibri"/>
                <a:ea typeface="Calibri"/>
                <a:cs typeface="Calibri"/>
                <a:sym typeface="Calibri"/>
              </a:rPr>
              <a:t>Light </a:t>
            </a:r>
            <a:r>
              <a:rPr lang="en-GB" sz="2000" b="1">
                <a:solidFill>
                  <a:schemeClr val="dk1"/>
                </a:solidFill>
                <a:latin typeface="Calibri"/>
                <a:ea typeface="Calibri"/>
                <a:cs typeface="Calibri"/>
                <a:sym typeface="Calibri"/>
              </a:rPr>
              <a:t>reflects</a:t>
            </a:r>
            <a:r>
              <a:rPr lang="en-GB" sz="2000">
                <a:solidFill>
                  <a:schemeClr val="dk1"/>
                </a:solidFill>
                <a:latin typeface="Calibri"/>
                <a:ea typeface="Calibri"/>
                <a:cs typeface="Calibri"/>
                <a:sym typeface="Calibri"/>
              </a:rPr>
              <a:t> when it ‘bounces back’ off a surface or object. All objects </a:t>
            </a:r>
            <a:r>
              <a:rPr lang="en-GB" sz="2000" b="1">
                <a:solidFill>
                  <a:schemeClr val="dk1"/>
                </a:solidFill>
                <a:latin typeface="Calibri"/>
                <a:ea typeface="Calibri"/>
                <a:cs typeface="Calibri"/>
                <a:sym typeface="Calibri"/>
              </a:rPr>
              <a:t>reflect</a:t>
            </a:r>
            <a:r>
              <a:rPr lang="en-GB" sz="2000">
                <a:solidFill>
                  <a:schemeClr val="dk1"/>
                </a:solidFill>
                <a:latin typeface="Calibri"/>
                <a:ea typeface="Calibri"/>
                <a:cs typeface="Calibri"/>
                <a:sym typeface="Calibri"/>
              </a:rPr>
              <a:t> some light otherwise we couldn’t see them.</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scatter: </a:t>
            </a:r>
            <a:r>
              <a:rPr lang="en-GB" sz="2000">
                <a:solidFill>
                  <a:schemeClr val="dk1"/>
                </a:solidFill>
                <a:latin typeface="Calibri"/>
                <a:ea typeface="Calibri"/>
                <a:cs typeface="Calibri"/>
                <a:sym typeface="Calibri"/>
              </a:rPr>
              <a:t>If a light ray </a:t>
            </a:r>
            <a:r>
              <a:rPr lang="en-GB" sz="2000" b="1">
                <a:solidFill>
                  <a:schemeClr val="dk1"/>
                </a:solidFill>
                <a:latin typeface="Calibri"/>
                <a:ea typeface="Calibri"/>
                <a:cs typeface="Calibri"/>
                <a:sym typeface="Calibri"/>
              </a:rPr>
              <a:t>scatters</a:t>
            </a:r>
            <a:r>
              <a:rPr lang="en-GB" sz="2000">
                <a:solidFill>
                  <a:schemeClr val="dk1"/>
                </a:solidFill>
                <a:latin typeface="Calibri"/>
                <a:ea typeface="Calibri"/>
                <a:cs typeface="Calibri"/>
                <a:sym typeface="Calibri"/>
              </a:rPr>
              <a:t> it changes direction to a different random direction.</a:t>
            </a:r>
            <a:endParaRPr/>
          </a:p>
          <a:p>
            <a:pPr marL="0" marR="0" lvl="0" indent="0" algn="l" rtl="0">
              <a:lnSpc>
                <a:spcPct val="100000"/>
              </a:lnSpc>
              <a:spcBef>
                <a:spcPts val="6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shiny: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shiny</a:t>
            </a:r>
            <a:r>
              <a:rPr lang="en-GB" sz="2000">
                <a:solidFill>
                  <a:schemeClr val="dk1"/>
                </a:solidFill>
                <a:latin typeface="Calibri"/>
                <a:ea typeface="Calibri"/>
                <a:cs typeface="Calibri"/>
                <a:sym typeface="Calibri"/>
              </a:rPr>
              <a:t> surface reflects most light that reaches it.</a:t>
            </a:r>
            <a:endParaRPr sz="200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70C0"/>
              </a:buClr>
              <a:buSzPts val="2800"/>
              <a:buFont typeface="Arial"/>
              <a:buNone/>
            </a:pPr>
            <a:r>
              <a:rPr lang="en-GB" sz="2000" b="1">
                <a:solidFill>
                  <a:srgbClr val="0070C0"/>
                </a:solidFill>
                <a:latin typeface="Calibri"/>
                <a:ea typeface="Calibri"/>
                <a:cs typeface="Calibri"/>
                <a:sym typeface="Calibri"/>
              </a:rPr>
              <a:t>straight lines: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straight line</a:t>
            </a:r>
            <a:r>
              <a:rPr lang="en-GB" sz="2000">
                <a:solidFill>
                  <a:schemeClr val="dk1"/>
                </a:solidFill>
                <a:latin typeface="Calibri"/>
                <a:ea typeface="Calibri"/>
                <a:cs typeface="Calibri"/>
                <a:sym typeface="Calibri"/>
              </a:rPr>
              <a:t> continues in the same direction and does not curve.</a:t>
            </a:r>
            <a:endParaRPr/>
          </a:p>
          <a:p>
            <a:pPr marL="0" marR="0" lvl="0" indent="0" algn="l" rtl="0">
              <a:lnSpc>
                <a:spcPct val="100000"/>
              </a:lnSpc>
              <a:spcBef>
                <a:spcPts val="600"/>
              </a:spcBef>
              <a:spcAft>
                <a:spcPts val="0"/>
              </a:spcAft>
              <a:buClr>
                <a:srgbClr val="0070C0"/>
              </a:buClr>
              <a:buSzPts val="2800"/>
              <a:buFont typeface="Arial"/>
              <a:buNone/>
            </a:pPr>
            <a:r>
              <a:rPr lang="en-GB" sz="2000" b="1">
                <a:solidFill>
                  <a:srgbClr val="0070C0"/>
                </a:solidFill>
                <a:latin typeface="Calibri"/>
                <a:ea typeface="Calibri"/>
                <a:cs typeface="Calibri"/>
                <a:sym typeface="Calibri"/>
              </a:rPr>
              <a:t>surface:</a:t>
            </a:r>
            <a:r>
              <a:rPr lang="en-GB" sz="2000" b="1">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A </a:t>
            </a:r>
            <a:r>
              <a:rPr lang="en-GB" sz="2000" b="1">
                <a:solidFill>
                  <a:schemeClr val="dk1"/>
                </a:solidFill>
                <a:latin typeface="Calibri"/>
                <a:ea typeface="Calibri"/>
                <a:cs typeface="Calibri"/>
                <a:sym typeface="Calibri"/>
              </a:rPr>
              <a:t>surface</a:t>
            </a:r>
            <a:r>
              <a:rPr lang="en-GB" sz="2000">
                <a:solidFill>
                  <a:schemeClr val="dk1"/>
                </a:solidFill>
                <a:latin typeface="Calibri"/>
                <a:ea typeface="Calibri"/>
                <a:cs typeface="Calibri"/>
                <a:sym typeface="Calibri"/>
              </a:rPr>
              <a:t> is the outside or top layer of something.</a:t>
            </a: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p:nvPr/>
        </p:nvSpPr>
        <p:spPr>
          <a:xfrm>
            <a:off x="279860" y="228598"/>
            <a:ext cx="9141231" cy="6292275"/>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Arial"/>
              <a:buNone/>
            </a:pPr>
            <a:r>
              <a:rPr lang="en-GB" sz="2000">
                <a:solidFill>
                  <a:srgbClr val="FF0000"/>
                </a:solidFill>
                <a:latin typeface="Calibri"/>
                <a:ea typeface="Calibri"/>
                <a:cs typeface="Calibri"/>
                <a:sym typeface="Calibri"/>
              </a:rPr>
              <a:t>Possible learning outcome for reviewing your work:</a:t>
            </a:r>
            <a:endParaRPr/>
          </a:p>
          <a:p>
            <a:pPr marL="0" marR="0" lvl="0" indent="0" algn="l" rtl="0">
              <a:lnSpc>
                <a:spcPct val="100000"/>
              </a:lnSpc>
              <a:spcBef>
                <a:spcPts val="600"/>
              </a:spcBef>
              <a:spcAft>
                <a:spcPts val="0"/>
              </a:spcAft>
              <a:buClr>
                <a:schemeClr val="dk1"/>
              </a:buClr>
              <a:buSzPts val="1800"/>
              <a:buFont typeface="Arial"/>
              <a:buNone/>
            </a:pPr>
            <a:r>
              <a:rPr lang="en-GB" sz="1800">
                <a:solidFill>
                  <a:schemeClr val="dk1"/>
                </a:solidFill>
                <a:latin typeface="Calibri"/>
                <a:ea typeface="Calibri"/>
                <a:cs typeface="Calibri"/>
                <a:sym typeface="Calibri"/>
              </a:rPr>
              <a:t>I can </a:t>
            </a:r>
            <a:r>
              <a:rPr lang="en-GB" sz="1800">
                <a:solidFill>
                  <a:srgbClr val="262626"/>
                </a:solidFill>
                <a:latin typeface="Calibri"/>
                <a:ea typeface="Calibri"/>
                <a:cs typeface="Calibri"/>
                <a:sym typeface="Calibri"/>
              </a:rPr>
              <a:t>record the results of my reflection </a:t>
            </a:r>
            <a:br>
              <a:rPr lang="en-GB" sz="1800">
                <a:solidFill>
                  <a:srgbClr val="262626"/>
                </a:solidFill>
                <a:latin typeface="Calibri"/>
                <a:ea typeface="Calibri"/>
                <a:cs typeface="Calibri"/>
                <a:sym typeface="Calibri"/>
              </a:rPr>
            </a:br>
            <a:r>
              <a:rPr lang="en-GB" sz="1800">
                <a:solidFill>
                  <a:srgbClr val="262626"/>
                </a:solidFill>
                <a:latin typeface="Calibri"/>
                <a:ea typeface="Calibri"/>
                <a:cs typeface="Calibri"/>
                <a:sym typeface="Calibri"/>
              </a:rPr>
              <a:t>investigation in a </a:t>
            </a:r>
            <a:r>
              <a:rPr lang="en-GB" sz="1800" b="1">
                <a:solidFill>
                  <a:srgbClr val="262626"/>
                </a:solidFill>
                <a:latin typeface="Calibri"/>
                <a:ea typeface="Calibri"/>
                <a:cs typeface="Calibri"/>
                <a:sym typeface="Calibri"/>
              </a:rPr>
              <a:t>Carroll diagram</a:t>
            </a:r>
            <a:r>
              <a:rPr lang="en-GB" sz="1800">
                <a:solidFill>
                  <a:srgbClr val="262626"/>
                </a:solidFill>
                <a:latin typeface="Calibri"/>
                <a:ea typeface="Calibri"/>
                <a:cs typeface="Calibri"/>
                <a:sym typeface="Calibri"/>
              </a:rPr>
              <a:t>.</a:t>
            </a:r>
            <a:r>
              <a:rPr lang="en-GB" sz="1800" b="1">
                <a:solidFill>
                  <a:srgbClr val="262626"/>
                </a:solidFill>
                <a:latin typeface="Calibri"/>
                <a:ea typeface="Calibri"/>
                <a:cs typeface="Calibri"/>
                <a:sym typeface="Calibri"/>
              </a:rPr>
              <a:t> </a:t>
            </a:r>
            <a:endParaRPr/>
          </a:p>
          <a:p>
            <a:pPr marL="0" marR="0" lvl="0" indent="0" algn="l" rtl="0">
              <a:lnSpc>
                <a:spcPct val="100000"/>
              </a:lnSpc>
              <a:spcBef>
                <a:spcPts val="600"/>
              </a:spcBef>
              <a:spcAft>
                <a:spcPts val="0"/>
              </a:spcAft>
              <a:buClr>
                <a:srgbClr val="262626"/>
              </a:buClr>
              <a:buSzPts val="1800"/>
              <a:buFont typeface="Arial"/>
              <a:buNone/>
            </a:pPr>
            <a:r>
              <a:rPr lang="en-GB" sz="1800">
                <a:solidFill>
                  <a:srgbClr val="262626"/>
                </a:solidFill>
                <a:latin typeface="Calibri"/>
                <a:ea typeface="Calibri"/>
                <a:cs typeface="Calibri"/>
                <a:sym typeface="Calibri"/>
              </a:rPr>
              <a:t>I can draw</a:t>
            </a:r>
            <a:r>
              <a:rPr lang="en-GB" sz="1200">
                <a:solidFill>
                  <a:srgbClr val="262626"/>
                </a:solidFill>
                <a:latin typeface="Calibri"/>
                <a:ea typeface="Calibri"/>
                <a:cs typeface="Calibri"/>
                <a:sym typeface="Calibri"/>
              </a:rPr>
              <a:t> </a:t>
            </a:r>
            <a:r>
              <a:rPr lang="en-GB" sz="1800" b="1">
                <a:solidFill>
                  <a:srgbClr val="262626"/>
                </a:solidFill>
                <a:latin typeface="Calibri"/>
                <a:ea typeface="Calibri"/>
                <a:cs typeface="Calibri"/>
                <a:sym typeface="Calibri"/>
              </a:rPr>
              <a:t>ray</a:t>
            </a:r>
            <a:r>
              <a:rPr lang="en-GB" sz="1400" b="1">
                <a:solidFill>
                  <a:srgbClr val="262626"/>
                </a:solidFill>
                <a:latin typeface="Calibri"/>
                <a:ea typeface="Calibri"/>
                <a:cs typeface="Calibri"/>
                <a:sym typeface="Calibri"/>
              </a:rPr>
              <a:t> </a:t>
            </a:r>
            <a:r>
              <a:rPr lang="en-GB" sz="1800" b="1">
                <a:solidFill>
                  <a:srgbClr val="262626"/>
                </a:solidFill>
                <a:latin typeface="Calibri"/>
                <a:ea typeface="Calibri"/>
                <a:cs typeface="Calibri"/>
                <a:sym typeface="Calibri"/>
              </a:rPr>
              <a:t>diagrams</a:t>
            </a:r>
            <a:r>
              <a:rPr lang="en-GB" sz="1400" b="1">
                <a:solidFill>
                  <a:srgbClr val="262626"/>
                </a:solidFill>
                <a:latin typeface="Calibri"/>
                <a:ea typeface="Calibri"/>
                <a:cs typeface="Calibri"/>
                <a:sym typeface="Calibri"/>
              </a:rPr>
              <a:t> </a:t>
            </a:r>
            <a:r>
              <a:rPr lang="en-GB" sz="1800">
                <a:solidFill>
                  <a:srgbClr val="262626"/>
                </a:solidFill>
                <a:latin typeface="Calibri"/>
                <a:ea typeface="Calibri"/>
                <a:cs typeface="Calibri"/>
                <a:sym typeface="Calibri"/>
              </a:rPr>
              <a:t>to</a:t>
            </a:r>
            <a:r>
              <a:rPr lang="en-GB" sz="1400" b="1">
                <a:solidFill>
                  <a:srgbClr val="262626"/>
                </a:solidFill>
                <a:latin typeface="Calibri"/>
                <a:ea typeface="Calibri"/>
                <a:cs typeface="Calibri"/>
                <a:sym typeface="Calibri"/>
              </a:rPr>
              <a:t> </a:t>
            </a:r>
            <a:r>
              <a:rPr lang="en-GB" sz="1800">
                <a:solidFill>
                  <a:srgbClr val="262626"/>
                </a:solidFill>
                <a:latin typeface="Calibri"/>
                <a:ea typeface="Calibri"/>
                <a:cs typeface="Calibri"/>
                <a:sym typeface="Calibri"/>
              </a:rPr>
              <a:t>show</a:t>
            </a:r>
            <a:r>
              <a:rPr lang="en-GB" sz="1400">
                <a:solidFill>
                  <a:srgbClr val="262626"/>
                </a:solidFill>
                <a:latin typeface="Calibri"/>
                <a:ea typeface="Calibri"/>
                <a:cs typeface="Calibri"/>
                <a:sym typeface="Calibri"/>
              </a:rPr>
              <a:t> </a:t>
            </a:r>
            <a:r>
              <a:rPr lang="en-GB" sz="1800">
                <a:solidFill>
                  <a:srgbClr val="262626"/>
                </a:solidFill>
                <a:latin typeface="Calibri"/>
                <a:ea typeface="Calibri"/>
                <a:cs typeface="Calibri"/>
                <a:sym typeface="Calibri"/>
              </a:rPr>
              <a:t>how</a:t>
            </a:r>
            <a:r>
              <a:rPr lang="en-GB" sz="1400">
                <a:solidFill>
                  <a:srgbClr val="262626"/>
                </a:solidFill>
                <a:latin typeface="Calibri"/>
                <a:ea typeface="Calibri"/>
                <a:cs typeface="Calibri"/>
                <a:sym typeface="Calibri"/>
              </a:rPr>
              <a:t> </a:t>
            </a:r>
            <a:br>
              <a:rPr lang="en-GB" sz="1400">
                <a:solidFill>
                  <a:srgbClr val="262626"/>
                </a:solidFill>
                <a:latin typeface="Calibri"/>
                <a:ea typeface="Calibri"/>
                <a:cs typeface="Calibri"/>
                <a:sym typeface="Calibri"/>
              </a:rPr>
            </a:br>
            <a:r>
              <a:rPr lang="en-GB" sz="1800" b="1">
                <a:solidFill>
                  <a:srgbClr val="262626"/>
                </a:solidFill>
                <a:latin typeface="Calibri"/>
                <a:ea typeface="Calibri"/>
                <a:cs typeface="Calibri"/>
                <a:sym typeface="Calibri"/>
              </a:rPr>
              <a:t>non-luminous</a:t>
            </a:r>
            <a:r>
              <a:rPr lang="en-GB" sz="1800">
                <a:solidFill>
                  <a:srgbClr val="262626"/>
                </a:solidFill>
                <a:latin typeface="Calibri"/>
                <a:ea typeface="Calibri"/>
                <a:cs typeface="Calibri"/>
                <a:sym typeface="Calibri"/>
              </a:rPr>
              <a:t> objects are seen directly </a:t>
            </a:r>
            <a:br>
              <a:rPr lang="en-GB" sz="1800">
                <a:solidFill>
                  <a:srgbClr val="262626"/>
                </a:solidFill>
                <a:latin typeface="Calibri"/>
                <a:ea typeface="Calibri"/>
                <a:cs typeface="Calibri"/>
                <a:sym typeface="Calibri"/>
              </a:rPr>
            </a:br>
            <a:r>
              <a:rPr lang="en-GB" sz="1800">
                <a:solidFill>
                  <a:srgbClr val="262626"/>
                </a:solidFill>
                <a:latin typeface="Calibri"/>
                <a:ea typeface="Calibri"/>
                <a:cs typeface="Calibri"/>
                <a:sym typeface="Calibri"/>
              </a:rPr>
              <a:t>and when they are seen reflected</a:t>
            </a:r>
            <a:br>
              <a:rPr lang="en-GB" sz="1800">
                <a:solidFill>
                  <a:srgbClr val="262626"/>
                </a:solidFill>
                <a:latin typeface="Calibri"/>
                <a:ea typeface="Calibri"/>
                <a:cs typeface="Calibri"/>
                <a:sym typeface="Calibri"/>
              </a:rPr>
            </a:br>
            <a:r>
              <a:rPr lang="en-GB" sz="1800">
                <a:solidFill>
                  <a:srgbClr val="262626"/>
                </a:solidFill>
                <a:latin typeface="Calibri"/>
                <a:ea typeface="Calibri"/>
                <a:cs typeface="Calibri"/>
                <a:sym typeface="Calibri"/>
              </a:rPr>
              <a:t>in a mirror.</a:t>
            </a:r>
            <a:endParaRPr/>
          </a:p>
        </p:txBody>
      </p:sp>
      <p:pic>
        <p:nvPicPr>
          <p:cNvPr id="150" name="Google Shape;150;p8"/>
          <p:cNvPicPr preferRelativeResize="0"/>
          <p:nvPr/>
        </p:nvPicPr>
        <p:blipFill rotWithShape="1">
          <a:blip r:embed="rId3">
            <a:alphaModFix/>
          </a:blip>
          <a:srcRect l="13675" t="11985" r="3663" b="14748"/>
          <a:stretch/>
        </p:blipFill>
        <p:spPr>
          <a:xfrm>
            <a:off x="4135205" y="635214"/>
            <a:ext cx="5121304" cy="5849537"/>
          </a:xfrm>
          <a:prstGeom prst="rect">
            <a:avLst/>
          </a:prstGeom>
          <a:noFill/>
          <a:ln>
            <a:noFill/>
          </a:ln>
        </p:spPr>
      </p:pic>
      <p:sp>
        <p:nvSpPr>
          <p:cNvPr id="151" name="Google Shape;151;p8"/>
          <p:cNvSpPr txBox="1">
            <a:spLocks noGrp="1"/>
          </p:cNvSpPr>
          <p:nvPr>
            <p:ph type="sldNum" idx="12"/>
          </p:nvPr>
        </p:nvSpPr>
        <p:spPr>
          <a:xfrm>
            <a:off x="48412" y="6431455"/>
            <a:ext cx="52920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8</a:t>
            </a:fld>
            <a:endParaRPr/>
          </a:p>
        </p:txBody>
      </p:sp>
      <p:grpSp>
        <p:nvGrpSpPr>
          <p:cNvPr id="152" name="Google Shape;152;p8"/>
          <p:cNvGrpSpPr/>
          <p:nvPr/>
        </p:nvGrpSpPr>
        <p:grpSpPr>
          <a:xfrm>
            <a:off x="9574174" y="228599"/>
            <a:ext cx="2033991" cy="2720119"/>
            <a:chOff x="368514" y="114341"/>
            <a:chExt cx="1544715" cy="2080910"/>
          </a:xfrm>
        </p:grpSpPr>
        <p:sp>
          <p:nvSpPr>
            <p:cNvPr id="153" name="Google Shape;153;p8"/>
            <p:cNvSpPr/>
            <p:nvPr/>
          </p:nvSpPr>
          <p:spPr>
            <a:xfrm>
              <a:off x="368514" y="114341"/>
              <a:ext cx="1544715" cy="2080910"/>
            </a:xfrm>
            <a:prstGeom prst="wedgeRoundRectCallout">
              <a:avLst>
                <a:gd name="adj1" fmla="val -78938"/>
                <a:gd name="adj2" fmla="val -23337"/>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8"/>
            <p:cNvSpPr txBox="1"/>
            <p:nvPr/>
          </p:nvSpPr>
          <p:spPr>
            <a:xfrm>
              <a:off x="377407" y="188281"/>
              <a:ext cx="1535822" cy="18929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The header row of the </a:t>
              </a:r>
              <a:r>
                <a:rPr lang="en-GB" sz="1400" b="1">
                  <a:solidFill>
                    <a:schemeClr val="dk1"/>
                  </a:solidFill>
                  <a:latin typeface="Calibri"/>
                  <a:ea typeface="Calibri"/>
                  <a:cs typeface="Calibri"/>
                  <a:sym typeface="Calibri"/>
                </a:rPr>
                <a:t>Carroll diagram </a:t>
              </a:r>
              <a:r>
                <a:rPr lang="en-GB" sz="1400">
                  <a:solidFill>
                    <a:schemeClr val="dk1"/>
                  </a:solidFill>
                  <a:latin typeface="Calibri"/>
                  <a:ea typeface="Calibri"/>
                  <a:cs typeface="Calibri"/>
                  <a:sym typeface="Calibri"/>
                </a:rPr>
                <a:t>should have matching labels for the chosen investigation</a:t>
              </a:r>
              <a:endParaRPr/>
            </a:p>
            <a:p>
              <a:pPr marL="108000" marR="0" lvl="0" indent="-10800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 ‘Smooth’ and ‘Rough’</a:t>
              </a:r>
              <a:endParaRPr/>
            </a:p>
            <a:p>
              <a:pPr marL="108000" marR="0" lvl="0" indent="-10800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‘White/pale’</a:t>
              </a:r>
              <a:r>
                <a:rPr lang="en-GB" sz="105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and ’Black/dark’,</a:t>
              </a:r>
              <a:endParaRPr/>
            </a:p>
            <a:p>
              <a:pPr marL="108000" marR="0" lvl="0" indent="-10800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‘Reflects more light in some directions than others’ and ‘Reflects equally</a:t>
              </a:r>
              <a:r>
                <a:rPr lang="en-GB" sz="12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in</a:t>
              </a:r>
              <a:r>
                <a:rPr lang="en-GB" sz="10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all</a:t>
              </a:r>
              <a:r>
                <a:rPr lang="en-GB" sz="10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directions’.</a:t>
              </a:r>
              <a:endParaRPr/>
            </a:p>
          </p:txBody>
        </p:sp>
      </p:grpSp>
      <p:grpSp>
        <p:nvGrpSpPr>
          <p:cNvPr id="155" name="Google Shape;155;p8"/>
          <p:cNvGrpSpPr/>
          <p:nvPr/>
        </p:nvGrpSpPr>
        <p:grpSpPr>
          <a:xfrm>
            <a:off x="362985" y="2431553"/>
            <a:ext cx="3630465" cy="2322881"/>
            <a:chOff x="368514" y="114341"/>
            <a:chExt cx="1544715" cy="2608833"/>
          </a:xfrm>
        </p:grpSpPr>
        <p:sp>
          <p:nvSpPr>
            <p:cNvPr id="156" name="Google Shape;156;p8"/>
            <p:cNvSpPr/>
            <p:nvPr/>
          </p:nvSpPr>
          <p:spPr>
            <a:xfrm>
              <a:off x="368514" y="114341"/>
              <a:ext cx="1544715" cy="2608833"/>
            </a:xfrm>
            <a:prstGeom prst="wedgeRoundRectCallout">
              <a:avLst>
                <a:gd name="adj1" fmla="val 86430"/>
                <a:gd name="adj2" fmla="val -88793"/>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8"/>
            <p:cNvSpPr txBox="1"/>
            <p:nvPr/>
          </p:nvSpPr>
          <p:spPr>
            <a:xfrm>
              <a:off x="377407" y="188279"/>
              <a:ext cx="1535822" cy="25348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You will probably find that:</a:t>
              </a:r>
              <a:endParaRPr/>
            </a:p>
            <a:p>
              <a:pPr marL="180000" marR="0" lvl="0" indent="-18000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Smooth </a:t>
              </a:r>
              <a:r>
                <a:rPr lang="en-GB" sz="1400" b="1">
                  <a:solidFill>
                    <a:schemeClr val="dk1"/>
                  </a:solidFill>
                  <a:latin typeface="Calibri"/>
                  <a:ea typeface="Calibri"/>
                  <a:cs typeface="Calibri"/>
                  <a:sym typeface="Calibri"/>
                </a:rPr>
                <a:t>surfaces</a:t>
              </a:r>
              <a:r>
                <a:rPr lang="en-GB" sz="1400">
                  <a:solidFill>
                    <a:schemeClr val="dk1"/>
                  </a:solidFill>
                  <a:latin typeface="Calibri"/>
                  <a:ea typeface="Calibri"/>
                  <a:cs typeface="Calibri"/>
                  <a:sym typeface="Calibri"/>
                </a:rPr>
                <a:t> are usually reflective and rough surfaces are not very reflective.</a:t>
              </a:r>
              <a:endParaRPr/>
            </a:p>
            <a:p>
              <a:pPr marL="180000" marR="0" lvl="0" indent="-180000" algn="l" rtl="0">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White/pale surfaces are usually quite reflective and black/dark surfaces are not.</a:t>
              </a:r>
              <a:endParaRPr/>
            </a:p>
            <a:p>
              <a:pPr marL="180000" marR="0" lvl="0" indent="-180000" algn="l" rtl="0">
                <a:spcBef>
                  <a:spcPts val="0"/>
                </a:spcBef>
                <a:spcAft>
                  <a:spcPts val="0"/>
                </a:spcAft>
                <a:buClr>
                  <a:schemeClr val="dk1"/>
                </a:buClr>
                <a:buSzPts val="1400"/>
                <a:buFont typeface="Arial"/>
                <a:buChar char="•"/>
              </a:pPr>
              <a:r>
                <a:rPr lang="en-GB" sz="1400" b="1">
                  <a:solidFill>
                    <a:schemeClr val="dk1"/>
                  </a:solidFill>
                  <a:latin typeface="Calibri"/>
                  <a:ea typeface="Calibri"/>
                  <a:cs typeface="Calibri"/>
                  <a:sym typeface="Calibri"/>
                </a:rPr>
                <a:t>Mirrors</a:t>
              </a:r>
              <a:r>
                <a:rPr lang="en-GB" sz="1400">
                  <a:solidFill>
                    <a:schemeClr val="dk1"/>
                  </a:solidFill>
                  <a:latin typeface="Calibri"/>
                  <a:ea typeface="Calibri"/>
                  <a:cs typeface="Calibri"/>
                  <a:sym typeface="Calibri"/>
                </a:rPr>
                <a:t> and </a:t>
              </a:r>
              <a:r>
                <a:rPr lang="en-GB" sz="1400" b="1">
                  <a:solidFill>
                    <a:schemeClr val="dk1"/>
                  </a:solidFill>
                  <a:latin typeface="Calibri"/>
                  <a:ea typeface="Calibri"/>
                  <a:cs typeface="Calibri"/>
                  <a:sym typeface="Calibri"/>
                </a:rPr>
                <a:t>shiny</a:t>
              </a:r>
              <a:r>
                <a:rPr lang="en-GB" sz="1400">
                  <a:solidFill>
                    <a:schemeClr val="dk1"/>
                  </a:solidFill>
                  <a:latin typeface="Calibri"/>
                  <a:ea typeface="Calibri"/>
                  <a:cs typeface="Calibri"/>
                  <a:sym typeface="Calibri"/>
                </a:rPr>
                <a:t> surfaces are reflective and reflect more light in some directions than others. </a:t>
              </a:r>
              <a:r>
                <a:rPr lang="en-GB" sz="1400" b="1">
                  <a:solidFill>
                    <a:schemeClr val="dk1"/>
                  </a:solidFill>
                  <a:latin typeface="Calibri"/>
                  <a:ea typeface="Calibri"/>
                  <a:cs typeface="Calibri"/>
                  <a:sym typeface="Calibri"/>
                </a:rPr>
                <a:t>Matt</a:t>
              </a:r>
              <a:r>
                <a:rPr lang="en-GB" sz="1400">
                  <a:solidFill>
                    <a:schemeClr val="dk1"/>
                  </a:solidFill>
                  <a:latin typeface="Calibri"/>
                  <a:ea typeface="Calibri"/>
                  <a:cs typeface="Calibri"/>
                  <a:sym typeface="Calibri"/>
                </a:rPr>
                <a:t> surfaces are not very reflective and reflect (or, in reality, </a:t>
              </a:r>
              <a:r>
                <a:rPr lang="en-GB" sz="1400" b="1">
                  <a:solidFill>
                    <a:schemeClr val="dk1"/>
                  </a:solidFill>
                  <a:latin typeface="Calibri"/>
                  <a:ea typeface="Calibri"/>
                  <a:cs typeface="Calibri"/>
                  <a:sym typeface="Calibri"/>
                </a:rPr>
                <a:t>scatter</a:t>
              </a:r>
              <a:r>
                <a:rPr lang="en-GB" sz="1400">
                  <a:solidFill>
                    <a:schemeClr val="dk1"/>
                  </a:solidFill>
                  <a:latin typeface="Calibri"/>
                  <a:ea typeface="Calibri"/>
                  <a:cs typeface="Calibri"/>
                  <a:sym typeface="Calibri"/>
                </a:rPr>
                <a:t>) light equally in all directions. </a:t>
              </a:r>
              <a:endParaRPr/>
            </a:p>
          </p:txBody>
        </p:sp>
      </p:grpSp>
      <p:grpSp>
        <p:nvGrpSpPr>
          <p:cNvPr id="158" name="Google Shape;158;p8"/>
          <p:cNvGrpSpPr/>
          <p:nvPr/>
        </p:nvGrpSpPr>
        <p:grpSpPr>
          <a:xfrm>
            <a:off x="351486" y="4950693"/>
            <a:ext cx="3641964" cy="747924"/>
            <a:chOff x="368514" y="141974"/>
            <a:chExt cx="1544715" cy="1850875"/>
          </a:xfrm>
        </p:grpSpPr>
        <p:sp>
          <p:nvSpPr>
            <p:cNvPr id="159" name="Google Shape;159;p8"/>
            <p:cNvSpPr/>
            <p:nvPr/>
          </p:nvSpPr>
          <p:spPr>
            <a:xfrm>
              <a:off x="368514" y="141974"/>
              <a:ext cx="1544715" cy="1850875"/>
            </a:xfrm>
            <a:prstGeom prst="wedgeRoundRectCallout">
              <a:avLst>
                <a:gd name="adj1" fmla="val 82730"/>
                <a:gd name="adj2" fmla="val 66549"/>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8"/>
            <p:cNvSpPr txBox="1"/>
            <p:nvPr/>
          </p:nvSpPr>
          <p:spPr>
            <a:xfrm>
              <a:off x="377407" y="188281"/>
              <a:ext cx="1535822" cy="14264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The first light ray should travel in a straight line starting at the </a:t>
              </a:r>
              <a:r>
                <a:rPr lang="en-GB" sz="1400" b="1">
                  <a:solidFill>
                    <a:schemeClr val="dk1"/>
                  </a:solidFill>
                  <a:latin typeface="Calibri"/>
                  <a:ea typeface="Calibri"/>
                  <a:cs typeface="Calibri"/>
                  <a:sym typeface="Calibri"/>
                </a:rPr>
                <a:t>light source </a:t>
              </a:r>
              <a:r>
                <a:rPr lang="en-GB" sz="1400">
                  <a:solidFill>
                    <a:schemeClr val="dk1"/>
                  </a:solidFill>
                  <a:latin typeface="Calibri"/>
                  <a:ea typeface="Calibri"/>
                  <a:cs typeface="Calibri"/>
                  <a:sym typeface="Calibri"/>
                </a:rPr>
                <a:t>and travelling to the object.</a:t>
              </a:r>
              <a:endParaRPr/>
            </a:p>
          </p:txBody>
        </p:sp>
      </p:grpSp>
      <p:sp>
        <p:nvSpPr>
          <p:cNvPr id="161" name="Google Shape;161;p8"/>
          <p:cNvSpPr/>
          <p:nvPr/>
        </p:nvSpPr>
        <p:spPr>
          <a:xfrm>
            <a:off x="9562846" y="3108190"/>
            <a:ext cx="2033991" cy="1023017"/>
          </a:xfrm>
          <a:prstGeom prst="wedgeRoundRectCallout">
            <a:avLst>
              <a:gd name="adj1" fmla="val -142761"/>
              <a:gd name="adj2" fmla="val -17432"/>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Another light ray should travel in a straight line into the eye in both diagrams.  </a:t>
            </a:r>
            <a:endParaRPr/>
          </a:p>
        </p:txBody>
      </p:sp>
      <p:grpSp>
        <p:nvGrpSpPr>
          <p:cNvPr id="162" name="Google Shape;162;p8"/>
          <p:cNvGrpSpPr/>
          <p:nvPr/>
        </p:nvGrpSpPr>
        <p:grpSpPr>
          <a:xfrm>
            <a:off x="6801734" y="4131207"/>
            <a:ext cx="1808865" cy="821348"/>
            <a:chOff x="368514" y="141974"/>
            <a:chExt cx="1544715" cy="1850875"/>
          </a:xfrm>
        </p:grpSpPr>
        <p:sp>
          <p:nvSpPr>
            <p:cNvPr id="163" name="Google Shape;163;p8"/>
            <p:cNvSpPr/>
            <p:nvPr/>
          </p:nvSpPr>
          <p:spPr>
            <a:xfrm>
              <a:off x="368514" y="141974"/>
              <a:ext cx="1544715" cy="1850875"/>
            </a:xfrm>
            <a:prstGeom prst="wedgeRoundRectCallout">
              <a:avLst>
                <a:gd name="adj1" fmla="val -14953"/>
                <a:gd name="adj2" fmla="val 171969"/>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8"/>
            <p:cNvSpPr txBox="1"/>
            <p:nvPr/>
          </p:nvSpPr>
          <p:spPr>
            <a:xfrm>
              <a:off x="377407" y="188281"/>
              <a:ext cx="1535822" cy="1426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Don’t worry about the angles between any of the light rays.</a:t>
              </a:r>
              <a:endParaRPr/>
            </a:p>
          </p:txBody>
        </p:sp>
      </p:grpSp>
      <p:sp>
        <p:nvSpPr>
          <p:cNvPr id="165" name="Google Shape;165;p8"/>
          <p:cNvSpPr/>
          <p:nvPr/>
        </p:nvSpPr>
        <p:spPr>
          <a:xfrm>
            <a:off x="9593326" y="5273040"/>
            <a:ext cx="2033991" cy="1023017"/>
          </a:xfrm>
          <a:prstGeom prst="wedgeRoundRectCallout">
            <a:avLst>
              <a:gd name="adj1" fmla="val -140513"/>
              <a:gd name="adj2" fmla="val 30047"/>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This diagram is very like the first one, but with a mirror added between the object and the eye.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827D9A-394D-46FE-845F-7E78515876DF}"/>
</file>

<file path=customXml/itemProps2.xml><?xml version="1.0" encoding="utf-8"?>
<ds:datastoreItem xmlns:ds="http://schemas.openxmlformats.org/officeDocument/2006/customXml" ds:itemID="{04AB1593-B4ED-4D77-89B3-541E36A4B60F}"/>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Widescreen</PresentationFormat>
  <Paragraphs>137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Lato Black</vt:lpstr>
      <vt:lpstr>Office Theme</vt:lpstr>
      <vt:lpstr>PowerPoint Presentation</vt:lpstr>
      <vt:lpstr>Light</vt:lpstr>
      <vt:lpstr>Explore, review, think, talk…</vt:lpstr>
      <vt:lpstr>Light</vt:lpstr>
      <vt:lpstr>PowerPoint Presentation</vt:lpstr>
      <vt:lpstr>Find out more…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Watson</dc:creator>
  <cp:lastModifiedBy>Alistair Strayton</cp:lastModifiedBy>
  <cp:revision>1</cp:revision>
  <dcterms:created xsi:type="dcterms:W3CDTF">2020-05-07T10:09:53Z</dcterms:created>
  <dcterms:modified xsi:type="dcterms:W3CDTF">2020-05-27T17:31:37Z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